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55" r:id="rId6"/>
    <p:sldId id="366" r:id="rId7"/>
    <p:sldId id="365" r:id="rId8"/>
    <p:sldId id="364" r:id="rId9"/>
    <p:sldId id="363" r:id="rId10"/>
    <p:sldId id="356" r:id="rId11"/>
    <p:sldId id="369" r:id="rId12"/>
    <p:sldId id="362" r:id="rId13"/>
    <p:sldId id="360" r:id="rId14"/>
    <p:sldId id="359" r:id="rId15"/>
    <p:sldId id="367" r:id="rId16"/>
    <p:sldId id="368" r:id="rId17"/>
    <p:sldId id="373" r:id="rId18"/>
    <p:sldId id="351" r:id="rId19"/>
  </p:sldIdLst>
  <p:sldSz cx="12192000" cy="6858000"/>
  <p:notesSz cx="6808788" cy="99409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A357"/>
    <a:srgbClr val="E2EDDB"/>
    <a:srgbClr val="DADA20"/>
    <a:srgbClr val="DAE8D0"/>
    <a:srgbClr val="C9C9C9"/>
    <a:srgbClr val="EFF5EB"/>
    <a:srgbClr val="D5E3CB"/>
    <a:srgbClr val="B6CFA5"/>
    <a:srgbClr val="CADCBE"/>
    <a:srgbClr val="9CBD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612" autoAdjust="0"/>
  </p:normalViewPr>
  <p:slideViewPr>
    <p:cSldViewPr snapToGrid="0">
      <p:cViewPr varScale="1">
        <p:scale>
          <a:sx n="79" d="100"/>
          <a:sy n="79" d="100"/>
        </p:scale>
        <p:origin x="114" y="1710"/>
      </p:cViewPr>
      <p:guideLst>
        <p:guide orient="horz" pos="2160"/>
        <p:guide pos="3840"/>
        <p:guide pos="7469"/>
        <p:guide pos="211"/>
        <p:guide orient="horz" pos="890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360" y="8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o Andrea" userId="35234fb4-5e65-4a50-a07c-07e9f162eb34" providerId="ADAL" clId="{3E927028-9E44-4443-B95B-8ED74F2893BA}"/>
    <pc:docChg chg="custSel delSld modSld">
      <pc:chgData name="Raso Andrea" userId="35234fb4-5e65-4a50-a07c-07e9f162eb34" providerId="ADAL" clId="{3E927028-9E44-4443-B95B-8ED74F2893BA}" dt="2021-05-12T14:39:08.621" v="161" actId="20577"/>
      <pc:docMkLst>
        <pc:docMk/>
      </pc:docMkLst>
      <pc:sldChg chg="del">
        <pc:chgData name="Raso Andrea" userId="35234fb4-5e65-4a50-a07c-07e9f162eb34" providerId="ADAL" clId="{3E927028-9E44-4443-B95B-8ED74F2893BA}" dt="2021-05-12T13:17:54.526" v="2" actId="47"/>
        <pc:sldMkLst>
          <pc:docMk/>
          <pc:sldMk cId="1795706036" sldId="354"/>
        </pc:sldMkLst>
      </pc:sldChg>
      <pc:sldChg chg="addSp modSp mod">
        <pc:chgData name="Raso Andrea" userId="35234fb4-5e65-4a50-a07c-07e9f162eb34" providerId="ADAL" clId="{3E927028-9E44-4443-B95B-8ED74F2893BA}" dt="2021-05-12T14:39:08.621" v="161" actId="20577"/>
        <pc:sldMkLst>
          <pc:docMk/>
          <pc:sldMk cId="2526181721" sldId="355"/>
        </pc:sldMkLst>
        <pc:spChg chg="mod">
          <ac:chgData name="Raso Andrea" userId="35234fb4-5e65-4a50-a07c-07e9f162eb34" providerId="ADAL" clId="{3E927028-9E44-4443-B95B-8ED74F2893BA}" dt="2021-05-12T14:36:09.300" v="89" actId="20577"/>
          <ac:spMkLst>
            <pc:docMk/>
            <pc:sldMk cId="2526181721" sldId="355"/>
            <ac:spMk id="13" creationId="{65C22552-4AE2-4872-AAAA-3A2ED4C73B0E}"/>
          </ac:spMkLst>
        </pc:spChg>
        <pc:spChg chg="add mod">
          <ac:chgData name="Raso Andrea" userId="35234fb4-5e65-4a50-a07c-07e9f162eb34" providerId="ADAL" clId="{3E927028-9E44-4443-B95B-8ED74F2893BA}" dt="2021-05-12T14:39:08.621" v="161" actId="20577"/>
          <ac:spMkLst>
            <pc:docMk/>
            <pc:sldMk cId="2526181721" sldId="355"/>
            <ac:spMk id="19" creationId="{71B6F8C1-761C-4791-A6D9-FD20E0B7BD61}"/>
          </ac:spMkLst>
        </pc:spChg>
      </pc:sldChg>
      <pc:sldChg chg="modSp mod">
        <pc:chgData name="Raso Andrea" userId="35234fb4-5e65-4a50-a07c-07e9f162eb34" providerId="ADAL" clId="{3E927028-9E44-4443-B95B-8ED74F2893BA}" dt="2021-05-12T13:18:09.614" v="12" actId="20577"/>
        <pc:sldMkLst>
          <pc:docMk/>
          <pc:sldMk cId="3060404557" sldId="368"/>
        </pc:sldMkLst>
        <pc:spChg chg="mod">
          <ac:chgData name="Raso Andrea" userId="35234fb4-5e65-4a50-a07c-07e9f162eb34" providerId="ADAL" clId="{3E927028-9E44-4443-B95B-8ED74F2893BA}" dt="2021-05-12T13:18:09.614" v="12" actId="20577"/>
          <ac:spMkLst>
            <pc:docMk/>
            <pc:sldMk cId="3060404557" sldId="368"/>
            <ac:spMk id="22" creationId="{8071904B-B4F5-44E3-BF8C-4B4DA08393FD}"/>
          </ac:spMkLst>
        </pc:spChg>
      </pc:sldChg>
      <pc:sldChg chg="del">
        <pc:chgData name="Raso Andrea" userId="35234fb4-5e65-4a50-a07c-07e9f162eb34" providerId="ADAL" clId="{3E927028-9E44-4443-B95B-8ED74F2893BA}" dt="2021-05-12T13:17:50.602" v="1" actId="47"/>
        <pc:sldMkLst>
          <pc:docMk/>
          <pc:sldMk cId="1064238905" sldId="371"/>
        </pc:sldMkLst>
      </pc:sldChg>
      <pc:sldChg chg="modSp mod">
        <pc:chgData name="Raso Andrea" userId="35234fb4-5e65-4a50-a07c-07e9f162eb34" providerId="ADAL" clId="{3E927028-9E44-4443-B95B-8ED74F2893BA}" dt="2021-05-12T13:18:03.812" v="4" actId="20577"/>
        <pc:sldMkLst>
          <pc:docMk/>
          <pc:sldMk cId="1321546063" sldId="373"/>
        </pc:sldMkLst>
        <pc:spChg chg="mod">
          <ac:chgData name="Raso Andrea" userId="35234fb4-5e65-4a50-a07c-07e9f162eb34" providerId="ADAL" clId="{3E927028-9E44-4443-B95B-8ED74F2893BA}" dt="2021-05-12T13:18:03.812" v="4" actId="20577"/>
          <ac:spMkLst>
            <pc:docMk/>
            <pc:sldMk cId="1321546063" sldId="373"/>
            <ac:spMk id="26" creationId="{13A5CB7D-370D-4E9C-A684-E490C9176704}"/>
          </ac:spMkLst>
        </pc:spChg>
      </pc:sldChg>
      <pc:sldChg chg="del">
        <pc:chgData name="Raso Andrea" userId="35234fb4-5e65-4a50-a07c-07e9f162eb34" providerId="ADAL" clId="{3E927028-9E44-4443-B95B-8ED74F2893BA}" dt="2021-05-12T13:17:48.997" v="0" actId="47"/>
        <pc:sldMkLst>
          <pc:docMk/>
          <pc:sldMk cId="1358881670" sldId="374"/>
        </pc:sldMkLst>
      </pc:sldChg>
      <pc:sldChg chg="del">
        <pc:chgData name="Raso Andrea" userId="35234fb4-5e65-4a50-a07c-07e9f162eb34" providerId="ADAL" clId="{3E927028-9E44-4443-B95B-8ED74F2893BA}" dt="2021-05-12T13:18:11.803" v="13" actId="47"/>
        <pc:sldMkLst>
          <pc:docMk/>
          <pc:sldMk cId="3587468332" sldId="37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de-AT" sz="2000" b="1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AT" sz="2200" b="1" noProof="0" dirty="0">
                <a:solidFill>
                  <a:srgbClr val="8EB474"/>
                </a:solidFill>
              </a:rPr>
              <a:t>Green Jobs in Anzahl</a:t>
            </a:r>
            <a:r>
              <a:rPr lang="de-AT" sz="2200" b="1" baseline="0" noProof="0" dirty="0">
                <a:solidFill>
                  <a:srgbClr val="8EB474"/>
                </a:solidFill>
              </a:rPr>
              <a:t> an </a:t>
            </a:r>
            <a:r>
              <a:rPr lang="de-AT" sz="2200" b="1" noProof="0" dirty="0">
                <a:solidFill>
                  <a:srgbClr val="8EB474"/>
                </a:solidFill>
              </a:rPr>
              <a:t>Personen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AT" sz="2000" b="1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Umweltbeschäftigte in Personen</c:v>
                </c:pt>
              </c:strCache>
            </c:strRef>
          </c:tx>
          <c:spPr>
            <a:ln w="28575" cap="rnd">
              <a:solidFill>
                <a:srgbClr val="8EB47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8EB474"/>
              </a:solidFill>
              <a:ln w="9525">
                <a:solidFill>
                  <a:srgbClr val="8EB474"/>
                </a:solidFill>
              </a:ln>
              <a:effectLst/>
            </c:spPr>
          </c:marker>
          <c:cat>
            <c:numRef>
              <c:f>Tabelle1!$A$2:$A$12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Tabelle1!$B$2:$B$12</c:f>
              <c:numCache>
                <c:formatCode>_-* #\ ##0_-;\-* #\ ##0_-;_-* "-"??_-;_-@_-</c:formatCode>
                <c:ptCount val="11"/>
                <c:pt idx="0">
                  <c:v>167664.66114189618</c:v>
                </c:pt>
                <c:pt idx="1">
                  <c:v>169588.56</c:v>
                </c:pt>
                <c:pt idx="2">
                  <c:v>170192.16460307915</c:v>
                </c:pt>
                <c:pt idx="3">
                  <c:v>171818.93508588965</c:v>
                </c:pt>
                <c:pt idx="4">
                  <c:v>180775.13692756661</c:v>
                </c:pt>
                <c:pt idx="5">
                  <c:v>184068.37461042119</c:v>
                </c:pt>
                <c:pt idx="6">
                  <c:v>181078.09718018357</c:v>
                </c:pt>
                <c:pt idx="7">
                  <c:v>181844.54131519815</c:v>
                </c:pt>
                <c:pt idx="8">
                  <c:v>181595.10759773944</c:v>
                </c:pt>
                <c:pt idx="9">
                  <c:v>186098.83548594348</c:v>
                </c:pt>
                <c:pt idx="10">
                  <c:v>190471.72047748836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09-4FA8-932C-3D1B56C553A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Tabelle1!$A$2:$A$12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Tabelle1!$C$2:$C$12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09-4FA8-932C-3D1B56C553A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Spalte2</c:v>
                </c:pt>
              </c:strCache>
            </c:strRef>
          </c:tx>
          <c:spPr>
            <a:ln w="28575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c:spPr>
          </c:marker>
          <c:cat>
            <c:numRef>
              <c:f>Tabelle1!$A$2:$A$12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Tabelle1!$D$2:$D$12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09-4FA8-932C-3D1B56C55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0967944"/>
        <c:axId val="430968272"/>
      </c:lineChart>
      <c:catAx>
        <c:axId val="430967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0968272"/>
        <c:crosses val="autoZero"/>
        <c:auto val="1"/>
        <c:lblAlgn val="ctr"/>
        <c:lblOffset val="100"/>
        <c:noMultiLvlLbl val="0"/>
      </c:catAx>
      <c:valAx>
        <c:axId val="43096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\ ##0_-;\-* #\ 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0967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Umweltdienstleistungen</c:v>
                </c:pt>
              </c:strCache>
            </c:strRef>
          </c:tx>
          <c:spPr>
            <a:solidFill>
              <a:srgbClr val="76A357"/>
            </a:solidFill>
            <a:ln>
              <a:noFill/>
            </a:ln>
            <a:effectLst/>
          </c:spPr>
          <c:cat>
            <c:numRef>
              <c:f>Tabelle1!$A$2:$A$12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Tabelle1!$B$2:$B$12</c:f>
              <c:numCache>
                <c:formatCode>General</c:formatCode>
                <c:ptCount val="11"/>
                <c:pt idx="0">
                  <c:v>13316</c:v>
                </c:pt>
                <c:pt idx="1">
                  <c:v>13600</c:v>
                </c:pt>
                <c:pt idx="2">
                  <c:v>14091</c:v>
                </c:pt>
                <c:pt idx="3">
                  <c:v>14606</c:v>
                </c:pt>
                <c:pt idx="4">
                  <c:v>16833</c:v>
                </c:pt>
                <c:pt idx="5">
                  <c:v>17060</c:v>
                </c:pt>
                <c:pt idx="6">
                  <c:v>13020</c:v>
                </c:pt>
                <c:pt idx="7">
                  <c:v>12843</c:v>
                </c:pt>
                <c:pt idx="8">
                  <c:v>12460</c:v>
                </c:pt>
                <c:pt idx="9">
                  <c:v>14296</c:v>
                </c:pt>
                <c:pt idx="10">
                  <c:v>16410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4-4198-8D0D-B1F79F1D4B2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Umweltgüter</c:v>
                </c:pt>
              </c:strCache>
            </c:strRef>
          </c:tx>
          <c:spPr>
            <a:solidFill>
              <a:srgbClr val="8EB474"/>
            </a:solidFill>
            <a:ln>
              <a:noFill/>
            </a:ln>
            <a:effectLst/>
          </c:spPr>
          <c:cat>
            <c:numRef>
              <c:f>Tabelle1!$A$2:$A$12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Tabelle1!$C$2:$C$12</c:f>
              <c:numCache>
                <c:formatCode>General</c:formatCode>
                <c:ptCount val="11"/>
                <c:pt idx="0">
                  <c:v>11823</c:v>
                </c:pt>
                <c:pt idx="1">
                  <c:v>11426</c:v>
                </c:pt>
                <c:pt idx="2">
                  <c:v>11643</c:v>
                </c:pt>
                <c:pt idx="3">
                  <c:v>11901</c:v>
                </c:pt>
                <c:pt idx="4">
                  <c:v>12201</c:v>
                </c:pt>
                <c:pt idx="5">
                  <c:v>12708</c:v>
                </c:pt>
                <c:pt idx="6">
                  <c:v>11964</c:v>
                </c:pt>
                <c:pt idx="7">
                  <c:v>11432</c:v>
                </c:pt>
                <c:pt idx="8">
                  <c:v>12558</c:v>
                </c:pt>
                <c:pt idx="9">
                  <c:v>12431</c:v>
                </c:pt>
                <c:pt idx="10">
                  <c:v>14019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44-4198-8D0D-B1F79F1D4B2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Umwelttechnologien</c:v>
                </c:pt>
              </c:strCache>
            </c:strRef>
          </c:tx>
          <c:spPr>
            <a:solidFill>
              <a:srgbClr val="B6CFA5"/>
            </a:solidFill>
            <a:ln w="25400">
              <a:noFill/>
            </a:ln>
            <a:effectLst/>
          </c:spPr>
          <c:cat>
            <c:numRef>
              <c:f>Tabelle1!$A$2:$A$12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Tabelle1!$D$2:$D$12</c:f>
              <c:numCache>
                <c:formatCode>General</c:formatCode>
                <c:ptCount val="11"/>
                <c:pt idx="0">
                  <c:v>5908</c:v>
                </c:pt>
                <c:pt idx="1">
                  <c:v>5828</c:v>
                </c:pt>
                <c:pt idx="2">
                  <c:v>5884</c:v>
                </c:pt>
                <c:pt idx="3">
                  <c:v>6615</c:v>
                </c:pt>
                <c:pt idx="4">
                  <c:v>6981</c:v>
                </c:pt>
                <c:pt idx="5">
                  <c:v>6670</c:v>
                </c:pt>
                <c:pt idx="6">
                  <c:v>7065</c:v>
                </c:pt>
                <c:pt idx="7">
                  <c:v>7843</c:v>
                </c:pt>
                <c:pt idx="8">
                  <c:v>8947</c:v>
                </c:pt>
                <c:pt idx="9">
                  <c:v>9737</c:v>
                </c:pt>
                <c:pt idx="10">
                  <c:v>10752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44-4198-8D0D-B1F79F1D4B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2524616"/>
        <c:axId val="662524288"/>
      </c:areaChart>
      <c:catAx>
        <c:axId val="662524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62524288"/>
        <c:crosses val="autoZero"/>
        <c:auto val="1"/>
        <c:lblAlgn val="ctr"/>
        <c:lblOffset val="100"/>
        <c:noMultiLvlLbl val="0"/>
      </c:catAx>
      <c:valAx>
        <c:axId val="66252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\ &quot;Mrd. 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62524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Tabelle1!$A$2:$A$10</cx:f>
        <cx:lvl ptCount="9">
          <cx:pt idx="0">Luftreinhaltung u. Klimaschutz</cx:pt>
          <cx:pt idx="1">Gewässer-schutz</cx:pt>
          <cx:pt idx="2">Abfallwirtschaft</cx:pt>
          <cx:pt idx="3">Schutz und Sanierung von Boden, Grund- u. Oberflächen-wasser</cx:pt>
          <cx:pt idx="4">Sonstiger Umweltschutz</cx:pt>
          <cx:pt idx="5">Produktion erneuerbarer Energie</cx:pt>
          <cx:pt idx="6">Wärme-/Energie-einsparung u. Management</cx:pt>
          <cx:pt idx="7">*</cx:pt>
          <cx:pt idx="8">Ressourcen-management</cx:pt>
        </cx:lvl>
      </cx:strDim>
      <cx:numDim type="size">
        <cx:f>Tabelle1!$B$2:$B$10</cx:f>
        <cx:lvl ptCount="9" formatCode="Standard">
          <cx:pt idx="0">0.090541404969960507</cx:pt>
          <cx:pt idx="1">0.065410775889192196</cx:pt>
          <cx:pt idx="2">0.125472825595876</cx:pt>
          <cx:pt idx="3">0.075783718972380218</cx:pt>
          <cx:pt idx="4">0.061834399336450206</cx:pt>
          <cx:pt idx="5">0.2369660826886088</cx:pt>
          <cx:pt idx="6">0.21275266061168008</cx:pt>
          <cx:pt idx="7">0.018431612250250178</cx:pt>
          <cx:pt idx="8">0.11282075157382512</cx:pt>
        </cx:lvl>
      </cx:numDim>
    </cx:data>
  </cx:chartData>
  <cx:chart>
    <cx:title pos="t" align="ctr" overlay="0">
      <cx:tx>
        <cx:rich>
          <a:bodyPr rot="0" spcFirstLastPara="1" vertOverflow="ellipsis" vert="horz" wrap="square" lIns="38100" tIns="19050" rIns="38100" bIns="19050" anchor="ctr" anchorCtr="1" compatLnSpc="0"/>
          <a:lstStyle/>
          <a:p>
            <a:pPr algn="ctr" rtl="0">
              <a:defRPr sz="2000" b="1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kumimoji="0" lang="de-AT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rbel" panose="020B0503020204020204"/>
              </a:rPr>
              <a:t>Umweltorientierte Produktion und Dienstleistung 2018: Produktionswert von insgesamt 41,2 Mrd. €</a:t>
            </a:r>
            <a:endParaRPr kumimoji="0" lang="de-AT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rbel" panose="020B0503020204020204"/>
            </a:endParaRPr>
          </a:p>
        </cx:rich>
      </cx:tx>
    </cx:title>
    <cx:plotArea>
      <cx:plotAreaRegion>
        <cx:series layoutId="treemap" uniqueId="{92041CFD-4E3D-4711-85A0-5EEE7F0DB764}" formatIdx="0">
          <cx:tx>
            <cx:txData>
              <cx:f>Tabelle1!$B$1</cx:f>
              <cx:v>Umweltorientierte Produktion und Dienstleistung 2018 in Mio. EUR</cx:v>
            </cx:txData>
          </cx:tx>
          <cx:spPr>
            <a:solidFill>
              <a:schemeClr val="accent6"/>
            </a:solidFill>
          </cx:spPr>
          <cx:dataPt idx="0">
            <cx:spPr>
              <a:solidFill>
                <a:srgbClr val="E2EDDB"/>
              </a:solidFill>
            </cx:spPr>
          </cx:dataPt>
          <cx:dataPt idx="1">
            <cx:spPr>
              <a:solidFill>
                <a:schemeClr val="bg1">
                  <a:lumMod val="95000"/>
                </a:schemeClr>
              </a:solidFill>
            </cx:spPr>
          </cx:dataPt>
          <cx:dataPt idx="2">
            <cx:spPr>
              <a:solidFill>
                <a:srgbClr val="B6CFA5"/>
              </a:solidFill>
            </cx:spPr>
          </cx:dataPt>
          <cx:dataPt idx="3">
            <cx:spPr>
              <a:solidFill>
                <a:schemeClr val="bg1">
                  <a:lumMod val="85000"/>
                </a:schemeClr>
              </a:solidFill>
            </cx:spPr>
          </cx:dataPt>
          <cx:dataPt idx="4">
            <cx:spPr>
              <a:solidFill>
                <a:srgbClr val="C9C9C9"/>
              </a:solidFill>
            </cx:spPr>
          </cx:dataPt>
          <cx:dataPt idx="5">
            <cx:spPr>
              <a:solidFill>
                <a:srgbClr val="76A357"/>
              </a:solidFill>
            </cx:spPr>
          </cx:dataPt>
          <cx:dataPt idx="6">
            <cx:spPr>
              <a:solidFill>
                <a:srgbClr val="9CBD85"/>
              </a:solidFill>
            </cx:spPr>
          </cx:dataPt>
          <cx:dataPt idx="7">
            <cx:spPr>
              <a:solidFill>
                <a:schemeClr val="bg1">
                  <a:lumMod val="65000"/>
                </a:schemeClr>
              </a:solidFill>
            </cx:spPr>
          </cx:dataPt>
          <cx:dataPt idx="8">
            <cx:spPr>
              <a:solidFill>
                <a:srgbClr val="CADCBE"/>
              </a:solidFill>
            </cx:spPr>
          </cx:dataPt>
          <cx:dataLabels>
            <cx:numFmt formatCode="0%" sourceLinked="0"/>
            <cx:txPr>
              <a:bodyPr spcFirstLastPara="1" vertOverflow="ellipsis" wrap="square" lIns="0" tIns="0" rIns="0" bIns="0" anchor="ctr" anchorCtr="1"/>
              <a:lstStyle/>
              <a:p>
                <a:pPr>
                  <a:defRPr sz="1800" b="1">
                    <a:solidFill>
                      <a:schemeClr val="bg1"/>
                    </a:solidFill>
                  </a:defRPr>
                </a:pPr>
                <a:endParaRPr lang="de-DE" sz="1800" b="1">
                  <a:solidFill>
                    <a:schemeClr val="bg1"/>
                  </a:solidFill>
                </a:endParaRPr>
              </a:p>
            </cx:txPr>
            <cx:visibility seriesName="0" categoryName="1" value="1"/>
            <cx:separator>, </cx:separator>
            <cx:dataLabel idx="0">
              <cx:numFmt formatCode="0%" sourceLinked="0"/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>
                      <a:solidFill>
                        <a:schemeClr val="tx2"/>
                      </a:solidFill>
                    </a:defRPr>
                  </a:pPr>
                  <a:r>
                    <a:rPr lang="de-DE" sz="1800" b="1">
                      <a:solidFill>
                        <a:schemeClr val="tx2"/>
                      </a:solidFill>
                    </a:rPr>
                    <a:t>Luftreinhaltung u. Klimaschutz, 9%</a:t>
                  </a:r>
                </a:p>
              </cx:txPr>
              <cx:visibility seriesName="0" categoryName="1" value="1"/>
              <cx:separator>, </cx:separator>
            </cx:dataLabel>
            <cx:dataLabel idx="1">
              <cx:numFmt formatCode="0%" sourceLinked="0"/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sz="1800">
                      <a:solidFill>
                        <a:schemeClr val="tx2"/>
                      </a:solidFill>
                    </a:defRPr>
                  </a:pPr>
                  <a:r>
                    <a:rPr lang="de-DE" sz="1800" b="1">
                      <a:solidFill>
                        <a:schemeClr val="tx2"/>
                      </a:solidFill>
                    </a:rPr>
                    <a:t>Gewässer-schutz, 7%</a:t>
                  </a:r>
                </a:p>
              </cx:txPr>
              <cx:visibility seriesName="0" categoryName="1" value="1"/>
              <cx:separator>, </cx:separator>
            </cx:dataLabel>
            <cx:dataLabel idx="2">
              <cx:numFmt formatCode="0%" sourceLinked="0"/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sz="2000"/>
                  </a:pPr>
                  <a:r>
                    <a:rPr lang="de-DE" sz="2000" b="1">
                      <a:solidFill>
                        <a:schemeClr val="bg1"/>
                      </a:solidFill>
                    </a:rPr>
                    <a:t>Abfallwirtschaft, 13%</a:t>
                  </a:r>
                </a:p>
              </cx:txPr>
              <cx:visibility seriesName="0" categoryName="1" value="1"/>
              <cx:separator>, </cx:separator>
            </cx:dataLabel>
            <cx:dataLabel idx="3">
              <cx:numFmt formatCode="0%" sourceLinked="0"/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sz="1600">
                      <a:solidFill>
                        <a:schemeClr val="tx2"/>
                      </a:solidFill>
                    </a:defRPr>
                  </a:pPr>
                  <a:r>
                    <a:rPr lang="de-DE" sz="1600" b="1">
                      <a:solidFill>
                        <a:schemeClr val="tx2"/>
                      </a:solidFill>
                    </a:rPr>
                    <a:t>Schutz und Sanierung von Boden, Grund- u. Oberflächen-wasser, 8%</a:t>
                  </a:r>
                </a:p>
              </cx:txPr>
              <cx:visibility seriesName="0" categoryName="1" value="1"/>
              <cx:separator>, </cx:separator>
            </cx:dataLabel>
            <cx:dataLabel idx="4">
              <cx:numFmt formatCode="0%" sourceLinked="0"/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sz="1600">
                      <a:solidFill>
                        <a:schemeClr val="tx2"/>
                      </a:solidFill>
                    </a:defRPr>
                  </a:pPr>
                  <a:r>
                    <a:rPr lang="de-DE" sz="1600" b="1">
                      <a:solidFill>
                        <a:schemeClr val="tx2"/>
                      </a:solidFill>
                    </a:rPr>
                    <a:t>Sonstiger Umweltschutz, 6%</a:t>
                  </a:r>
                </a:p>
              </cx:txPr>
              <cx:visibility seriesName="0" categoryName="1" value="1"/>
              <cx:separator>, </cx:separator>
            </cx:dataLabel>
            <cx:dataLabel idx="5">
              <cx:numFmt formatCode="0%" sourceLinked="0"/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sz="2000">
                      <a:solidFill>
                        <a:schemeClr val="bg1"/>
                      </a:solidFill>
                    </a:defRPr>
                  </a:pPr>
                  <a:r>
                    <a:rPr lang="de-DE" sz="2000" b="1">
                      <a:solidFill>
                        <a:schemeClr val="bg1"/>
                      </a:solidFill>
                    </a:rPr>
                    <a:t>Produktion erneuerbarer Energie, 24%</a:t>
                  </a:r>
                </a:p>
              </cx:txPr>
              <cx:visibility seriesName="0" categoryName="1" value="1"/>
              <cx:separator>, </cx:separator>
            </cx:dataLabel>
            <cx:dataLabel idx="6">
              <cx:numFmt formatCode="0%" sourceLinked="0"/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sz="2000" b="1">
                      <a:solidFill>
                        <a:schemeClr val="bg1"/>
                      </a:solidFill>
                    </a:defRPr>
                  </a:pPr>
                  <a:r>
                    <a:rPr lang="de-DE" sz="2000" b="1">
                      <a:solidFill>
                        <a:schemeClr val="bg1"/>
                      </a:solidFill>
                    </a:rPr>
                    <a:t>Wärme-/Energie-einsparung u. Management, 21%</a:t>
                  </a:r>
                </a:p>
              </cx:txPr>
              <cx:visibility seriesName="0" categoryName="1" value="1"/>
              <cx:separator>, </cx:separator>
            </cx:dataLabel>
            <cx:dataLabel idx="7">
              <cx:numFmt formatCode="0%" sourceLinked="0"/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sz="1600"/>
                  </a:pPr>
                  <a:r>
                    <a:rPr lang="de-DE" sz="1600" b="1">
                      <a:solidFill>
                        <a:schemeClr val="bg1"/>
                      </a:solidFill>
                    </a:rPr>
                    <a:t>*, 2%</a:t>
                  </a:r>
                </a:p>
              </cx:txPr>
              <cx:visibility seriesName="0" categoryName="1" value="1"/>
              <cx:separator>, </cx:separator>
            </cx:dataLabel>
            <cx:dataLabel idx="8">
              <cx:numFmt formatCode="0%" sourceLinked="0"/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sz="2000">
                      <a:solidFill>
                        <a:schemeClr val="tx2"/>
                      </a:solidFill>
                    </a:defRPr>
                  </a:pPr>
                  <a:r>
                    <a:rPr lang="de-DE" sz="2000" b="1">
                      <a:solidFill>
                        <a:schemeClr val="tx2"/>
                      </a:solidFill>
                    </a:rPr>
                    <a:t>Ressourcen-management, 11%</a:t>
                  </a:r>
                </a:p>
              </cx:txPr>
              <cx:visibility seriesName="0" categoryName="1" value="1"/>
              <cx:separator>, </cx:separator>
            </cx:dataLabel>
          </cx:dataLabels>
          <cx:dataId val="0"/>
          <cx:layoutPr>
            <cx:parentLabelLayout val="none"/>
          </cx:layoutPr>
        </cx:series>
      </cx:plotAreaRegion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90A26-824B-404B-8DF8-79BD627F82F8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FB5817C0-5193-4BEA-9012-759BB4B2846E}">
      <dgm:prSet phldrT="[Text]"/>
      <dgm:spPr>
        <a:solidFill>
          <a:srgbClr val="FFAD5B"/>
        </a:solidFill>
      </dgm:spPr>
      <dgm:t>
        <a:bodyPr anchor="t"/>
        <a:lstStyle/>
        <a:p>
          <a:r>
            <a:rPr lang="de-DE" b="1" dirty="0"/>
            <a:t>Soziales</a:t>
          </a:r>
        </a:p>
      </dgm:t>
    </dgm:pt>
    <dgm:pt modelId="{8F070479-58E8-43BF-9F39-59A7FDEDA99F}" type="parTrans" cxnId="{EB504228-BB7F-489E-8788-1324FC7B5912}">
      <dgm:prSet/>
      <dgm:spPr/>
      <dgm:t>
        <a:bodyPr/>
        <a:lstStyle/>
        <a:p>
          <a:endParaRPr lang="de-DE"/>
        </a:p>
      </dgm:t>
    </dgm:pt>
    <dgm:pt modelId="{C0EEB017-779A-4789-841D-5CB35AEC4A4E}" type="sibTrans" cxnId="{EB504228-BB7F-489E-8788-1324FC7B5912}">
      <dgm:prSet/>
      <dgm:spPr/>
      <dgm:t>
        <a:bodyPr/>
        <a:lstStyle/>
        <a:p>
          <a:endParaRPr lang="de-DE"/>
        </a:p>
      </dgm:t>
    </dgm:pt>
    <dgm:pt modelId="{E179D5C8-57B3-4C33-9950-1A73C24C0F39}">
      <dgm:prSet phldrT="[Text]"/>
      <dgm:spPr>
        <a:solidFill>
          <a:srgbClr val="8EB474"/>
        </a:solidFill>
      </dgm:spPr>
      <dgm:t>
        <a:bodyPr anchor="t"/>
        <a:lstStyle/>
        <a:p>
          <a:r>
            <a:rPr lang="de-DE" b="1" dirty="0"/>
            <a:t>Ökologie</a:t>
          </a:r>
        </a:p>
      </dgm:t>
    </dgm:pt>
    <dgm:pt modelId="{CCEB9F75-AA6C-46A4-98D1-08B17902E662}" type="parTrans" cxnId="{1B054364-8F80-4010-B776-DA4D84939F7D}">
      <dgm:prSet/>
      <dgm:spPr/>
      <dgm:t>
        <a:bodyPr/>
        <a:lstStyle/>
        <a:p>
          <a:endParaRPr lang="de-DE"/>
        </a:p>
      </dgm:t>
    </dgm:pt>
    <dgm:pt modelId="{2F0906A2-A92E-434A-9A8C-AA9696285285}" type="sibTrans" cxnId="{1B054364-8F80-4010-B776-DA4D84939F7D}">
      <dgm:prSet/>
      <dgm:spPr/>
      <dgm:t>
        <a:bodyPr/>
        <a:lstStyle/>
        <a:p>
          <a:endParaRPr lang="de-DE"/>
        </a:p>
      </dgm:t>
    </dgm:pt>
    <dgm:pt modelId="{407498BD-98CE-4107-9A6E-0005CC69EF35}">
      <dgm:prSet phldrT="[Text]"/>
      <dgm:spPr>
        <a:solidFill>
          <a:schemeClr val="accent2"/>
        </a:solidFill>
      </dgm:spPr>
      <dgm:t>
        <a:bodyPr anchor="t"/>
        <a:lstStyle/>
        <a:p>
          <a:r>
            <a:rPr lang="de-DE" b="1" dirty="0"/>
            <a:t>Wirtschaft</a:t>
          </a:r>
        </a:p>
      </dgm:t>
    </dgm:pt>
    <dgm:pt modelId="{161964FD-A1B2-48FE-BF01-663D9B7405BC}" type="parTrans" cxnId="{8D5A301D-05CF-4C7A-A09B-3F1EFF94538E}">
      <dgm:prSet/>
      <dgm:spPr/>
      <dgm:t>
        <a:bodyPr/>
        <a:lstStyle/>
        <a:p>
          <a:endParaRPr lang="de-DE"/>
        </a:p>
      </dgm:t>
    </dgm:pt>
    <dgm:pt modelId="{1DAA4FBB-CAAA-4F05-AD42-F0777B8E8823}" type="sibTrans" cxnId="{8D5A301D-05CF-4C7A-A09B-3F1EFF94538E}">
      <dgm:prSet/>
      <dgm:spPr/>
      <dgm:t>
        <a:bodyPr/>
        <a:lstStyle/>
        <a:p>
          <a:endParaRPr lang="de-DE"/>
        </a:p>
      </dgm:t>
    </dgm:pt>
    <dgm:pt modelId="{CB4616CD-2235-463C-BD5F-002A3D32865D}" type="pres">
      <dgm:prSet presAssocID="{75690A26-824B-404B-8DF8-79BD627F82F8}" presName="compositeShape" presStyleCnt="0">
        <dgm:presLayoutVars>
          <dgm:chMax val="7"/>
          <dgm:dir/>
          <dgm:resizeHandles val="exact"/>
        </dgm:presLayoutVars>
      </dgm:prSet>
      <dgm:spPr/>
    </dgm:pt>
    <dgm:pt modelId="{379F7F52-D48A-4312-BAE5-75E30B2A5E73}" type="pres">
      <dgm:prSet presAssocID="{75690A26-824B-404B-8DF8-79BD627F82F8}" presName="wedge1" presStyleLbl="node1" presStyleIdx="0" presStyleCnt="3"/>
      <dgm:spPr/>
    </dgm:pt>
    <dgm:pt modelId="{19B76AD5-52E8-4695-8F0B-A49F1503BFC0}" type="pres">
      <dgm:prSet presAssocID="{75690A26-824B-404B-8DF8-79BD627F82F8}" presName="dummy1a" presStyleCnt="0"/>
      <dgm:spPr/>
    </dgm:pt>
    <dgm:pt modelId="{A23F2AD5-A26F-4464-B768-25EE15828296}" type="pres">
      <dgm:prSet presAssocID="{75690A26-824B-404B-8DF8-79BD627F82F8}" presName="dummy1b" presStyleCnt="0"/>
      <dgm:spPr/>
    </dgm:pt>
    <dgm:pt modelId="{DD5D4119-368D-4889-B44A-8BE7F00E4D06}" type="pres">
      <dgm:prSet presAssocID="{75690A26-824B-404B-8DF8-79BD627F82F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3105726-E587-4E99-B86B-4F27099508E7}" type="pres">
      <dgm:prSet presAssocID="{75690A26-824B-404B-8DF8-79BD627F82F8}" presName="wedge2" presStyleLbl="node1" presStyleIdx="1" presStyleCnt="3"/>
      <dgm:spPr/>
    </dgm:pt>
    <dgm:pt modelId="{1D85813E-E1F1-4B7F-8C9D-466761346897}" type="pres">
      <dgm:prSet presAssocID="{75690A26-824B-404B-8DF8-79BD627F82F8}" presName="dummy2a" presStyleCnt="0"/>
      <dgm:spPr/>
    </dgm:pt>
    <dgm:pt modelId="{6F8AD6EA-30AF-4105-ACF4-97788AB95F19}" type="pres">
      <dgm:prSet presAssocID="{75690A26-824B-404B-8DF8-79BD627F82F8}" presName="dummy2b" presStyleCnt="0"/>
      <dgm:spPr/>
    </dgm:pt>
    <dgm:pt modelId="{36BA9146-E499-483A-98B5-48D8A7B2EE85}" type="pres">
      <dgm:prSet presAssocID="{75690A26-824B-404B-8DF8-79BD627F82F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2ECD003-C52E-4629-B456-F33D7ACE918C}" type="pres">
      <dgm:prSet presAssocID="{75690A26-824B-404B-8DF8-79BD627F82F8}" presName="wedge3" presStyleLbl="node1" presStyleIdx="2" presStyleCnt="3"/>
      <dgm:spPr/>
    </dgm:pt>
    <dgm:pt modelId="{D0C11E87-B511-4A66-9886-4E2C23265EA5}" type="pres">
      <dgm:prSet presAssocID="{75690A26-824B-404B-8DF8-79BD627F82F8}" presName="dummy3a" presStyleCnt="0"/>
      <dgm:spPr/>
    </dgm:pt>
    <dgm:pt modelId="{87232F81-B0CB-4B23-A08E-1C3592E60FE8}" type="pres">
      <dgm:prSet presAssocID="{75690A26-824B-404B-8DF8-79BD627F82F8}" presName="dummy3b" presStyleCnt="0"/>
      <dgm:spPr/>
    </dgm:pt>
    <dgm:pt modelId="{D5DFF6BE-435B-4FF4-9628-684E984D5E78}" type="pres">
      <dgm:prSet presAssocID="{75690A26-824B-404B-8DF8-79BD627F82F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34C41715-ED33-4680-AA55-5EDAF61667C0}" type="pres">
      <dgm:prSet presAssocID="{C0EEB017-779A-4789-841D-5CB35AEC4A4E}" presName="arrowWedge1" presStyleLbl="fgSibTrans2D1" presStyleIdx="0" presStyleCnt="3"/>
      <dgm:spPr>
        <a:solidFill>
          <a:schemeClr val="accent4">
            <a:lumMod val="90000"/>
          </a:schemeClr>
        </a:solidFill>
      </dgm:spPr>
    </dgm:pt>
    <dgm:pt modelId="{7D57FF89-5CED-4349-8ED2-863F8DE11BB6}" type="pres">
      <dgm:prSet presAssocID="{2F0906A2-A92E-434A-9A8C-AA9696285285}" presName="arrowWedge2" presStyleLbl="fgSibTrans2D1" presStyleIdx="1" presStyleCnt="3"/>
      <dgm:spPr>
        <a:solidFill>
          <a:schemeClr val="accent4">
            <a:lumMod val="90000"/>
          </a:schemeClr>
        </a:solidFill>
      </dgm:spPr>
    </dgm:pt>
    <dgm:pt modelId="{5A5EA46A-06B7-492C-BEA5-C0D920C1D790}" type="pres">
      <dgm:prSet presAssocID="{1DAA4FBB-CAAA-4F05-AD42-F0777B8E8823}" presName="arrowWedge3" presStyleLbl="fgSibTrans2D1" presStyleIdx="2" presStyleCnt="3"/>
      <dgm:spPr>
        <a:solidFill>
          <a:schemeClr val="accent4">
            <a:lumMod val="90000"/>
          </a:schemeClr>
        </a:solidFill>
      </dgm:spPr>
    </dgm:pt>
  </dgm:ptLst>
  <dgm:cxnLst>
    <dgm:cxn modelId="{8D5A301D-05CF-4C7A-A09B-3F1EFF94538E}" srcId="{75690A26-824B-404B-8DF8-79BD627F82F8}" destId="{407498BD-98CE-4107-9A6E-0005CC69EF35}" srcOrd="2" destOrd="0" parTransId="{161964FD-A1B2-48FE-BF01-663D9B7405BC}" sibTransId="{1DAA4FBB-CAAA-4F05-AD42-F0777B8E8823}"/>
    <dgm:cxn modelId="{EB504228-BB7F-489E-8788-1324FC7B5912}" srcId="{75690A26-824B-404B-8DF8-79BD627F82F8}" destId="{FB5817C0-5193-4BEA-9012-759BB4B2846E}" srcOrd="0" destOrd="0" parTransId="{8F070479-58E8-43BF-9F39-59A7FDEDA99F}" sibTransId="{C0EEB017-779A-4789-841D-5CB35AEC4A4E}"/>
    <dgm:cxn modelId="{1B054364-8F80-4010-B776-DA4D84939F7D}" srcId="{75690A26-824B-404B-8DF8-79BD627F82F8}" destId="{E179D5C8-57B3-4C33-9950-1A73C24C0F39}" srcOrd="1" destOrd="0" parTransId="{CCEB9F75-AA6C-46A4-98D1-08B17902E662}" sibTransId="{2F0906A2-A92E-434A-9A8C-AA9696285285}"/>
    <dgm:cxn modelId="{CC6E8B44-96A3-4686-B410-CB7112E26004}" type="presOf" srcId="{FB5817C0-5193-4BEA-9012-759BB4B2846E}" destId="{379F7F52-D48A-4312-BAE5-75E30B2A5E73}" srcOrd="0" destOrd="0" presId="urn:microsoft.com/office/officeart/2005/8/layout/cycle8"/>
    <dgm:cxn modelId="{437D604F-A06C-43AF-A6BA-56103F6669F7}" type="presOf" srcId="{75690A26-824B-404B-8DF8-79BD627F82F8}" destId="{CB4616CD-2235-463C-BD5F-002A3D32865D}" srcOrd="0" destOrd="0" presId="urn:microsoft.com/office/officeart/2005/8/layout/cycle8"/>
    <dgm:cxn modelId="{772D8983-AC2C-43C8-8B58-0C75F512C690}" type="presOf" srcId="{E179D5C8-57B3-4C33-9950-1A73C24C0F39}" destId="{13105726-E587-4E99-B86B-4F27099508E7}" srcOrd="0" destOrd="0" presId="urn:microsoft.com/office/officeart/2005/8/layout/cycle8"/>
    <dgm:cxn modelId="{7037FC96-5BDD-4D50-9616-8E2CD9F49810}" type="presOf" srcId="{407498BD-98CE-4107-9A6E-0005CC69EF35}" destId="{42ECD003-C52E-4629-B456-F33D7ACE918C}" srcOrd="0" destOrd="0" presId="urn:microsoft.com/office/officeart/2005/8/layout/cycle8"/>
    <dgm:cxn modelId="{FFE942C2-B5A3-4129-ACDA-5BCC8618F021}" type="presOf" srcId="{E179D5C8-57B3-4C33-9950-1A73C24C0F39}" destId="{36BA9146-E499-483A-98B5-48D8A7B2EE85}" srcOrd="1" destOrd="0" presId="urn:microsoft.com/office/officeart/2005/8/layout/cycle8"/>
    <dgm:cxn modelId="{4ABEFFED-CA86-41A9-AB8D-6016430451E1}" type="presOf" srcId="{FB5817C0-5193-4BEA-9012-759BB4B2846E}" destId="{DD5D4119-368D-4889-B44A-8BE7F00E4D06}" srcOrd="1" destOrd="0" presId="urn:microsoft.com/office/officeart/2005/8/layout/cycle8"/>
    <dgm:cxn modelId="{C9D8DDF5-97DF-42BA-88DC-378E434136EA}" type="presOf" srcId="{407498BD-98CE-4107-9A6E-0005CC69EF35}" destId="{D5DFF6BE-435B-4FF4-9628-684E984D5E78}" srcOrd="1" destOrd="0" presId="urn:microsoft.com/office/officeart/2005/8/layout/cycle8"/>
    <dgm:cxn modelId="{E331CD6F-77A5-4B27-98B8-E0751EBFBCBA}" type="presParOf" srcId="{CB4616CD-2235-463C-BD5F-002A3D32865D}" destId="{379F7F52-D48A-4312-BAE5-75E30B2A5E73}" srcOrd="0" destOrd="0" presId="urn:microsoft.com/office/officeart/2005/8/layout/cycle8"/>
    <dgm:cxn modelId="{0F0C183E-A73A-4F8D-8128-983AADD9D87E}" type="presParOf" srcId="{CB4616CD-2235-463C-BD5F-002A3D32865D}" destId="{19B76AD5-52E8-4695-8F0B-A49F1503BFC0}" srcOrd="1" destOrd="0" presId="urn:microsoft.com/office/officeart/2005/8/layout/cycle8"/>
    <dgm:cxn modelId="{721DF4CD-35F9-47C4-A695-81DBFD512AC2}" type="presParOf" srcId="{CB4616CD-2235-463C-BD5F-002A3D32865D}" destId="{A23F2AD5-A26F-4464-B768-25EE15828296}" srcOrd="2" destOrd="0" presId="urn:microsoft.com/office/officeart/2005/8/layout/cycle8"/>
    <dgm:cxn modelId="{5183B188-0E56-4FE1-9B5B-9CAA99FA7882}" type="presParOf" srcId="{CB4616CD-2235-463C-BD5F-002A3D32865D}" destId="{DD5D4119-368D-4889-B44A-8BE7F00E4D06}" srcOrd="3" destOrd="0" presId="urn:microsoft.com/office/officeart/2005/8/layout/cycle8"/>
    <dgm:cxn modelId="{9D38A6A9-2DE1-4FBA-A359-30470377D9D4}" type="presParOf" srcId="{CB4616CD-2235-463C-BD5F-002A3D32865D}" destId="{13105726-E587-4E99-B86B-4F27099508E7}" srcOrd="4" destOrd="0" presId="urn:microsoft.com/office/officeart/2005/8/layout/cycle8"/>
    <dgm:cxn modelId="{12B28F06-C051-400F-86DE-3C7D1C9B8043}" type="presParOf" srcId="{CB4616CD-2235-463C-BD5F-002A3D32865D}" destId="{1D85813E-E1F1-4B7F-8C9D-466761346897}" srcOrd="5" destOrd="0" presId="urn:microsoft.com/office/officeart/2005/8/layout/cycle8"/>
    <dgm:cxn modelId="{F49A5F65-D980-4348-BF10-D35973F3E842}" type="presParOf" srcId="{CB4616CD-2235-463C-BD5F-002A3D32865D}" destId="{6F8AD6EA-30AF-4105-ACF4-97788AB95F19}" srcOrd="6" destOrd="0" presId="urn:microsoft.com/office/officeart/2005/8/layout/cycle8"/>
    <dgm:cxn modelId="{56F8993C-78FA-4378-96E2-37A43F85FCE4}" type="presParOf" srcId="{CB4616CD-2235-463C-BD5F-002A3D32865D}" destId="{36BA9146-E499-483A-98B5-48D8A7B2EE85}" srcOrd="7" destOrd="0" presId="urn:microsoft.com/office/officeart/2005/8/layout/cycle8"/>
    <dgm:cxn modelId="{CC6391E8-41D5-48EC-ADC9-E24735BEC954}" type="presParOf" srcId="{CB4616CD-2235-463C-BD5F-002A3D32865D}" destId="{42ECD003-C52E-4629-B456-F33D7ACE918C}" srcOrd="8" destOrd="0" presId="urn:microsoft.com/office/officeart/2005/8/layout/cycle8"/>
    <dgm:cxn modelId="{5DDD2C7C-906E-436D-AC9C-F4E2F433E97F}" type="presParOf" srcId="{CB4616CD-2235-463C-BD5F-002A3D32865D}" destId="{D0C11E87-B511-4A66-9886-4E2C23265EA5}" srcOrd="9" destOrd="0" presId="urn:microsoft.com/office/officeart/2005/8/layout/cycle8"/>
    <dgm:cxn modelId="{99F7AFB1-D302-4222-AE4B-BCD23B8634AA}" type="presParOf" srcId="{CB4616CD-2235-463C-BD5F-002A3D32865D}" destId="{87232F81-B0CB-4B23-A08E-1C3592E60FE8}" srcOrd="10" destOrd="0" presId="urn:microsoft.com/office/officeart/2005/8/layout/cycle8"/>
    <dgm:cxn modelId="{E554AAD4-A5A6-48BB-81B4-8E1B071B0546}" type="presParOf" srcId="{CB4616CD-2235-463C-BD5F-002A3D32865D}" destId="{D5DFF6BE-435B-4FF4-9628-684E984D5E78}" srcOrd="11" destOrd="0" presId="urn:microsoft.com/office/officeart/2005/8/layout/cycle8"/>
    <dgm:cxn modelId="{DBCCC3A4-F703-4FC1-A756-238B375159F0}" type="presParOf" srcId="{CB4616CD-2235-463C-BD5F-002A3D32865D}" destId="{34C41715-ED33-4680-AA55-5EDAF61667C0}" srcOrd="12" destOrd="0" presId="urn:microsoft.com/office/officeart/2005/8/layout/cycle8"/>
    <dgm:cxn modelId="{C8DF1F2D-EAFE-46DF-989F-618E943E7873}" type="presParOf" srcId="{CB4616CD-2235-463C-BD5F-002A3D32865D}" destId="{7D57FF89-5CED-4349-8ED2-863F8DE11BB6}" srcOrd="13" destOrd="0" presId="urn:microsoft.com/office/officeart/2005/8/layout/cycle8"/>
    <dgm:cxn modelId="{86BA0948-BF0A-4242-9E9B-3C9C987E70FD}" type="presParOf" srcId="{CB4616CD-2235-463C-BD5F-002A3D32865D}" destId="{5A5EA46A-06B7-492C-BEA5-C0D920C1D79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F7F52-D48A-4312-BAE5-75E30B2A5E73}">
      <dsp:nvSpPr>
        <dsp:cNvPr id="0" name=""/>
        <dsp:cNvSpPr/>
      </dsp:nvSpPr>
      <dsp:spPr>
        <a:xfrm>
          <a:off x="546841" y="330417"/>
          <a:ext cx="4270016" cy="4270016"/>
        </a:xfrm>
        <a:prstGeom prst="pie">
          <a:avLst>
            <a:gd name="adj1" fmla="val 16200000"/>
            <a:gd name="adj2" fmla="val 1800000"/>
          </a:avLst>
        </a:prstGeom>
        <a:solidFill>
          <a:srgbClr val="FFAD5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Soziales</a:t>
          </a:r>
        </a:p>
      </dsp:txBody>
      <dsp:txXfrm>
        <a:off x="2797241" y="1235254"/>
        <a:ext cx="1525005" cy="1270838"/>
      </dsp:txXfrm>
    </dsp:sp>
    <dsp:sp modelId="{13105726-E587-4E99-B86B-4F27099508E7}">
      <dsp:nvSpPr>
        <dsp:cNvPr id="0" name=""/>
        <dsp:cNvSpPr/>
      </dsp:nvSpPr>
      <dsp:spPr>
        <a:xfrm>
          <a:off x="458899" y="482918"/>
          <a:ext cx="4270016" cy="4270016"/>
        </a:xfrm>
        <a:prstGeom prst="pie">
          <a:avLst>
            <a:gd name="adj1" fmla="val 1800000"/>
            <a:gd name="adj2" fmla="val 9000000"/>
          </a:avLst>
        </a:prstGeom>
        <a:solidFill>
          <a:srgbClr val="8EB47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Ökologie</a:t>
          </a:r>
        </a:p>
      </dsp:txBody>
      <dsp:txXfrm>
        <a:off x="1475569" y="3253345"/>
        <a:ext cx="2287508" cy="1118337"/>
      </dsp:txXfrm>
    </dsp:sp>
    <dsp:sp modelId="{42ECD003-C52E-4629-B456-F33D7ACE918C}">
      <dsp:nvSpPr>
        <dsp:cNvPr id="0" name=""/>
        <dsp:cNvSpPr/>
      </dsp:nvSpPr>
      <dsp:spPr>
        <a:xfrm>
          <a:off x="370957" y="330417"/>
          <a:ext cx="4270016" cy="4270016"/>
        </a:xfrm>
        <a:prstGeom prst="pie">
          <a:avLst>
            <a:gd name="adj1" fmla="val 9000000"/>
            <a:gd name="adj2" fmla="val 1620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Wirtschaft</a:t>
          </a:r>
        </a:p>
      </dsp:txBody>
      <dsp:txXfrm>
        <a:off x="865567" y="1235254"/>
        <a:ext cx="1525005" cy="1270838"/>
      </dsp:txXfrm>
    </dsp:sp>
    <dsp:sp modelId="{34C41715-ED33-4680-AA55-5EDAF61667C0}">
      <dsp:nvSpPr>
        <dsp:cNvPr id="0" name=""/>
        <dsp:cNvSpPr/>
      </dsp:nvSpPr>
      <dsp:spPr>
        <a:xfrm>
          <a:off x="282859" y="66083"/>
          <a:ext cx="4798685" cy="479868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4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7FF89-5CED-4349-8ED2-863F8DE11BB6}">
      <dsp:nvSpPr>
        <dsp:cNvPr id="0" name=""/>
        <dsp:cNvSpPr/>
      </dsp:nvSpPr>
      <dsp:spPr>
        <a:xfrm>
          <a:off x="194564" y="218314"/>
          <a:ext cx="4798685" cy="479868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EA46A-06B7-492C-BEA5-C0D920C1D790}">
      <dsp:nvSpPr>
        <dsp:cNvPr id="0" name=""/>
        <dsp:cNvSpPr/>
      </dsp:nvSpPr>
      <dsp:spPr>
        <a:xfrm>
          <a:off x="106270" y="66083"/>
          <a:ext cx="4798685" cy="479868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4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375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64F10-A9AA-4F90-85A4-5DB260E1873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402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AT" dirty="0">
              <a:highlight>
                <a:srgbClr val="FFFF00"/>
              </a:highlight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4F10-A9AA-4F90-85A4-5DB260E1873F}" type="slidenum">
              <a:rPr lang="de-AT" smtClean="0"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03508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64F10-A9AA-4F90-85A4-5DB260E1873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95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64F10-A9AA-4F90-85A4-5DB260E1873F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3958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64F10-A9AA-4F90-85A4-5DB260E1873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9083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64F10-A9AA-4F90-85A4-5DB260E1873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471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Beschreibe die Wechselbeziehung zwischen Staat und den einzelnen Unternehmen, die hinsichtlich der Formulierung und Umsetzung von Green Economy-Maßnahmen besteht.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64F10-A9AA-4F90-85A4-5DB260E1873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7805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Welche Rolle spielt der österreichische Staat in der Umsetzung internationaler Green Economy-Ziele und -Vorgaben (z.B. aus der Agenda 2030 der Vereinten Nationen oder dem Europäischen Grünen Deal)?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Welche Green Economy-Maßnahmen werden wiederum in österreichischen Unternehmen umgesetzt?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64F10-A9AA-4F90-85A4-5DB260E1873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2191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Überlege, welche Arten von Unternehmen und Industrien dir einfallen, die in den vier größten dargestellten Bereichen aktiv sind.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Welche spezifischen Green Economy-Maßnahmen setzen Unternehmen in den vier größten dargestellten Bereichen deiner Meinung nach um?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64F10-A9AA-4F90-85A4-5DB260E1873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085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64F10-A9AA-4F90-85A4-5DB260E1873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203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64F10-A9AA-4F90-85A4-5DB260E1873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735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www.youtube.com/awsibw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hyperlink" Target="https://www.facebook.com/awsibw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11" Type="http://schemas.openxmlformats.org/officeDocument/2006/relationships/hyperlink" Target="https://aws.ibw.at/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C011D-B115-46CE-96EF-7A3663BD6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519820"/>
            <a:ext cx="8395200" cy="1782123"/>
          </a:xfrm>
          <a:solidFill>
            <a:schemeClr val="bg1"/>
          </a:solidFill>
          <a:effectLst/>
        </p:spPr>
        <p:txBody>
          <a:bodyPr anchor="ctr">
            <a:normAutofit/>
          </a:bodyPr>
          <a:lstStyle>
            <a:lvl1pPr marL="720725" indent="0" algn="l">
              <a:lnSpc>
                <a:spcPct val="80000"/>
              </a:lnSpc>
              <a:defRPr sz="4800" b="1">
                <a:solidFill>
                  <a:srgbClr val="D2232B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482BF2A-1590-4545-A120-E9F04B3B35AB}"/>
              </a:ext>
            </a:extLst>
          </p:cNvPr>
          <p:cNvSpPr/>
          <p:nvPr userDrawn="1"/>
        </p:nvSpPr>
        <p:spPr>
          <a:xfrm>
            <a:off x="-1" y="0"/>
            <a:ext cx="570451" cy="1170616"/>
          </a:xfrm>
          <a:prstGeom prst="rect">
            <a:avLst/>
          </a:prstGeom>
          <a:solidFill>
            <a:srgbClr val="D2232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AT" sz="1800" b="1" dirty="0"/>
              <a:t>SEK 2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E80BAC6-0C16-4599-992D-CF6DFCCBAB5B}"/>
              </a:ext>
            </a:extLst>
          </p:cNvPr>
          <p:cNvGrpSpPr/>
          <p:nvPr userDrawn="1"/>
        </p:nvGrpSpPr>
        <p:grpSpPr>
          <a:xfrm>
            <a:off x="-1" y="1167483"/>
            <a:ext cx="8393229" cy="352337"/>
            <a:chOff x="0" y="1982794"/>
            <a:chExt cx="8405769" cy="352338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4465966-21E6-49D4-9F01-2D0696BA35E3}"/>
                </a:ext>
              </a:extLst>
            </p:cNvPr>
            <p:cNvSpPr/>
            <p:nvPr/>
          </p:nvSpPr>
          <p:spPr>
            <a:xfrm>
              <a:off x="0" y="1982794"/>
              <a:ext cx="8405769" cy="352338"/>
            </a:xfrm>
            <a:prstGeom prst="rect">
              <a:avLst/>
            </a:prstGeom>
            <a:solidFill>
              <a:srgbClr val="5365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725"/>
              <a:r>
                <a:rPr lang="de-AT" sz="1400" b="1" cap="all" spc="100" baseline="0" dirty="0"/>
                <a:t>Betriebs- und Volkswirtschaft</a:t>
              </a:r>
              <a:endParaRPr lang="de-AT" b="1" cap="all" spc="100" baseline="0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C65005B6-525A-4373-86C0-B03313BA557E}"/>
                </a:ext>
              </a:extLst>
            </p:cNvPr>
            <p:cNvSpPr txBox="1"/>
            <p:nvPr/>
          </p:nvSpPr>
          <p:spPr>
            <a:xfrm>
              <a:off x="7575754" y="2011291"/>
              <a:ext cx="773481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AT" sz="1400" b="1" dirty="0">
                  <a:solidFill>
                    <a:schemeClr val="bg1"/>
                  </a:solidFill>
                </a:rPr>
                <a:t>05/2021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07F72E4-CDC1-4EC3-917C-A1E115D38332}"/>
              </a:ext>
            </a:extLst>
          </p:cNvPr>
          <p:cNvGrpSpPr/>
          <p:nvPr userDrawn="1"/>
        </p:nvGrpSpPr>
        <p:grpSpPr>
          <a:xfrm flipH="1">
            <a:off x="6437" y="4485829"/>
            <a:ext cx="12185563" cy="2372171"/>
            <a:chOff x="6437" y="4485829"/>
            <a:chExt cx="12185563" cy="2372171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9377E56-F395-460D-A83A-B8981F375D02}"/>
                </a:ext>
              </a:extLst>
            </p:cNvPr>
            <p:cNvPicPr/>
            <p:nvPr userDrawn="1"/>
          </p:nvPicPr>
          <p:blipFill rotWithShape="1">
            <a:blip r:embed="rId2">
              <a:clrChange>
                <a:clrFrom>
                  <a:srgbClr val="F6F9F9"/>
                </a:clrFrom>
                <a:clrTo>
                  <a:srgbClr val="F6F9F9">
                    <a:alpha val="0"/>
                  </a:srgbClr>
                </a:clrTo>
              </a:clrChange>
            </a:blip>
            <a:srcRect l="868" r="-72" b="41705"/>
            <a:stretch/>
          </p:blipFill>
          <p:spPr bwMode="auto">
            <a:xfrm>
              <a:off x="6437" y="4485829"/>
              <a:ext cx="12185563" cy="16123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10F3E37-434A-44DF-8EED-1BC5FB68A63A}"/>
                </a:ext>
              </a:extLst>
            </p:cNvPr>
            <p:cNvSpPr/>
            <p:nvPr userDrawn="1"/>
          </p:nvSpPr>
          <p:spPr>
            <a:xfrm>
              <a:off x="8246378" y="5533901"/>
              <a:ext cx="3930796" cy="132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AF4EAB6-8CAF-4168-83DB-C08172DE243E}"/>
                </a:ext>
              </a:extLst>
            </p:cNvPr>
            <p:cNvSpPr/>
            <p:nvPr userDrawn="1"/>
          </p:nvSpPr>
          <p:spPr>
            <a:xfrm>
              <a:off x="6437" y="6070749"/>
              <a:ext cx="12177174" cy="787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389828D-27C2-4F0A-A5FC-36D08C46EC41}"/>
                </a:ext>
              </a:extLst>
            </p:cNvPr>
            <p:cNvSpPr/>
            <p:nvPr userDrawn="1"/>
          </p:nvSpPr>
          <p:spPr>
            <a:xfrm>
              <a:off x="8094492" y="5829597"/>
              <a:ext cx="223026" cy="3020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49C7455F-F719-4C1E-A7EF-F7384DEBA4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60" y="6320967"/>
            <a:ext cx="1050156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el 1">
            <a:extLst>
              <a:ext uri="{FF2B5EF4-FFF2-40B4-BE49-F238E27FC236}">
                <a16:creationId xmlns:a16="http://schemas.microsoft.com/office/drawing/2014/main" id="{425ACA97-885F-4309-B39E-6464CB8327DA}"/>
              </a:ext>
            </a:extLst>
          </p:cNvPr>
          <p:cNvSpPr txBox="1">
            <a:spLocks/>
          </p:cNvSpPr>
          <p:nvPr userDrawn="1"/>
        </p:nvSpPr>
        <p:spPr>
          <a:xfrm>
            <a:off x="4573973" y="6033149"/>
            <a:ext cx="2569288" cy="271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spc="0" baseline="0" dirty="0">
                <a:solidFill>
                  <a:schemeClr val="tx1"/>
                </a:solidFill>
                <a:latin typeface="Corbel" panose="020B0503020204020204" pitchFamily="34" charset="0"/>
              </a:rPr>
              <a:t>Mit freundlicher Unterstützung unserer Projektpartner:</a:t>
            </a:r>
          </a:p>
        </p:txBody>
      </p:sp>
      <p:pic>
        <p:nvPicPr>
          <p:cNvPr id="31" name="Grafik 30" descr="Ein Bild, das Zeichnung, Uhr enthält.&#10;&#10;Automatisch generierte Beschreibung">
            <a:extLst>
              <a:ext uri="{FF2B5EF4-FFF2-40B4-BE49-F238E27FC236}">
                <a16:creationId xmlns:a16="http://schemas.microsoft.com/office/drawing/2014/main" id="{36588E0C-735E-489E-AC2E-7AEB2E4C96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" y="5573461"/>
            <a:ext cx="3820299" cy="1019558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CF3731E-A52A-4053-BD2A-3EFD542A7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102"/>
          <a:stretch/>
        </p:blipFill>
        <p:spPr>
          <a:xfrm>
            <a:off x="9053670" y="6266164"/>
            <a:ext cx="880986" cy="360000"/>
          </a:xfrm>
          <a:prstGeom prst="rect">
            <a:avLst/>
          </a:prstGeom>
        </p:spPr>
      </p:pic>
      <p:pic>
        <p:nvPicPr>
          <p:cNvPr id="33" name="Grafik 3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98200720-BE56-4962-90CF-146E41520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74" y="6357359"/>
            <a:ext cx="904445" cy="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03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BC5CDB-ED9B-4087-90F1-B4F709D1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008E5A3-4817-4781-A37B-213EB8504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531966-AF1B-49F2-BDAB-2DCF8E021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6C10BB-C36D-4C50-A991-71DDA1C5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F5950772-E5B1-43F7-8DE5-4DD7945F9001}" type="datetimeFigureOut">
              <a:rPr lang="de-AT" smtClean="0"/>
              <a:pPr/>
              <a:t>12.05.2021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AC29EB-C3BF-4AC6-9EC2-1884C055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24ED25-10AC-47F4-B38B-2845F58D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09E1315A-3254-4701-B7F2-C12C39AFF7B0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2843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CE1B1-AEF3-4F82-AC93-58953CF3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7EA538F-0D3B-4979-8BD0-60DAFA23B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975241-A412-4105-B6F1-86EC2D50F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F5950772-E5B1-43F7-8DE5-4DD7945F9001}" type="datetimeFigureOut">
              <a:rPr lang="de-AT" smtClean="0"/>
              <a:pPr/>
              <a:t>12.05.2021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F5A72-D18D-48D1-A376-8C79205EA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8DD077-819D-4A4B-8B8B-8446652B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09E1315A-3254-4701-B7F2-C12C39AFF7B0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20602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C653AAC-E53F-4349-94D5-23635F1F9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1FCEAD2-DABF-491A-BBA9-5F4CFEF9F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4A179-8B46-4F55-B806-FC4BA6AB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F5950772-E5B1-43F7-8DE5-4DD7945F9001}" type="datetimeFigureOut">
              <a:rPr lang="de-AT" smtClean="0"/>
              <a:pPr/>
              <a:t>12.05.2021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1234C8-71B7-486D-896F-97F1BDFA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FB492B-B643-4793-997B-F3551E19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09E1315A-3254-4701-B7F2-C12C39AFF7B0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1069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9B6AE381-7826-46B5-8F2B-3051E35AE1D9}"/>
              </a:ext>
            </a:extLst>
          </p:cNvPr>
          <p:cNvSpPr/>
          <p:nvPr userDrawn="1"/>
        </p:nvSpPr>
        <p:spPr bwMode="blackWhite">
          <a:xfrm>
            <a:off x="394099" y="1633794"/>
            <a:ext cx="9115661" cy="2078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16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E6193A-7BF9-4454-886A-BE4A17300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56816"/>
            <a:ext cx="8585282" cy="1563624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lang="de-AT" sz="3600" b="1" kern="1200" dirty="0">
                <a:solidFill>
                  <a:schemeClr val="accent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35EF863-7FFF-4335-AB7D-2763D08BE336}"/>
              </a:ext>
            </a:extLst>
          </p:cNvPr>
          <p:cNvSpPr/>
          <p:nvPr userDrawn="1"/>
        </p:nvSpPr>
        <p:spPr>
          <a:xfrm>
            <a:off x="9509760" y="1633613"/>
            <a:ext cx="2288140" cy="2078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160" dirty="0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1A751B8F-46B2-4DFA-B994-07A12B4224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2200" y="2863682"/>
            <a:ext cx="1634152" cy="61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20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ussdiagramm: Prozess 6">
            <a:extLst>
              <a:ext uri="{FF2B5EF4-FFF2-40B4-BE49-F238E27FC236}">
                <a16:creationId xmlns:a16="http://schemas.microsoft.com/office/drawing/2014/main" id="{E66503BD-84A8-4E73-A36B-78C524FE386A}"/>
              </a:ext>
            </a:extLst>
          </p:cNvPr>
          <p:cNvSpPr/>
          <p:nvPr userDrawn="1"/>
        </p:nvSpPr>
        <p:spPr>
          <a:xfrm>
            <a:off x="0" y="-23649"/>
            <a:ext cx="12192000" cy="1152000"/>
          </a:xfrm>
          <a:prstGeom prst="flowChartProcess">
            <a:avLst/>
          </a:prstGeom>
          <a:solidFill>
            <a:srgbClr val="2F4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19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D75A33-D324-49B6-91F0-48E73E6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07" y="54837"/>
            <a:ext cx="11204155" cy="1006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C0FA13-F3CC-4444-93B8-DFA12EDFA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07" y="1564395"/>
            <a:ext cx="11204155" cy="461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 b="0">
                <a:solidFill>
                  <a:schemeClr val="tx1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0">
                <a:solidFill>
                  <a:schemeClr val="tx1"/>
                </a:solidFill>
              </a:defRPr>
            </a:lvl4pPr>
            <a:lvl5pPr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C5959FF-E3FA-4598-854E-93AA00BC8AE9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725" y="6526747"/>
            <a:ext cx="590550" cy="22098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21746AD-D4E2-4886-8861-356AADC2F5B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2707" y="6518085"/>
            <a:ext cx="10980000" cy="22098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 b="0"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 b="0"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 b="0"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37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39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97378B0-54D3-415B-8F48-D9C9E5763323}"/>
              </a:ext>
            </a:extLst>
          </p:cNvPr>
          <p:cNvSpPr/>
          <p:nvPr userDrawn="1"/>
        </p:nvSpPr>
        <p:spPr bwMode="blackWhite">
          <a:xfrm>
            <a:off x="475447" y="1139838"/>
            <a:ext cx="7219763" cy="3178042"/>
          </a:xfrm>
          <a:prstGeom prst="rect">
            <a:avLst/>
          </a:prstGeom>
          <a:solidFill>
            <a:srgbClr val="2F4F7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Arbeitsgemeinschaft Wirtschaft und Schule (AWS) ist eine Initiative der </a:t>
            </a:r>
            <a:br>
              <a:rPr kumimoji="0" lang="de-A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A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Wirtschaftskammer Österreich (WKO) und  des Österreichischem Sparkassen-</a:t>
            </a:r>
            <a:br>
              <a:rPr kumimoji="0" lang="de-A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A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verbandes</a:t>
            </a:r>
            <a:r>
              <a:rPr kumimoji="0" lang="de-A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und ist als Projekt am Institut für Bildungsforschung der Wirtschaft </a:t>
            </a:r>
            <a:br>
              <a:rPr kumimoji="0" lang="de-A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A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de-A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ibw</a:t>
            </a:r>
            <a:r>
              <a:rPr kumimoji="0" lang="de-A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</a:t>
            </a:r>
            <a:r>
              <a:rPr kumimoji="0" lang="de-A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Rainergasse</a:t>
            </a:r>
            <a:r>
              <a:rPr kumimoji="0" lang="de-A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38, 1050 Wien angesiedelt. Projektleiter: Mag. Josef Wallner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55600" indent="0"/>
            <a:r>
              <a:rPr lang="de-AT" sz="1400" b="1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Autor</a:t>
            </a:r>
            <a:r>
              <a:rPr lang="de-AT" sz="14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: Marius Brand, MSc, Wirtschaftsuniversität Wien</a:t>
            </a:r>
          </a:p>
          <a:p>
            <a:pPr marL="355600" indent="0"/>
            <a:endParaRPr lang="de-AT" sz="5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  <a:p>
            <a:pPr marL="355600" indent="0"/>
            <a:r>
              <a:rPr lang="de-AT" sz="1400" b="1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Redaktion</a:t>
            </a:r>
            <a:r>
              <a:rPr lang="de-AT" sz="14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: Dr. Andrea Raso</a:t>
            </a:r>
          </a:p>
          <a:p>
            <a:pPr marL="355600" indent="0"/>
            <a:endParaRPr lang="de-AT" sz="50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endParaRPr>
          </a:p>
          <a:p>
            <a:pPr marL="355600" indent="0"/>
            <a:r>
              <a:rPr lang="de-AT" sz="1400" b="1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Gestaltung</a:t>
            </a:r>
            <a:r>
              <a:rPr lang="de-AT" sz="140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: Dr. Andrea Raso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3D0C953-9389-45E0-855C-7A7521BE1AA3}"/>
              </a:ext>
            </a:extLst>
          </p:cNvPr>
          <p:cNvGrpSpPr/>
          <p:nvPr userDrawn="1"/>
        </p:nvGrpSpPr>
        <p:grpSpPr>
          <a:xfrm>
            <a:off x="6437" y="4485829"/>
            <a:ext cx="12177174" cy="2372171"/>
            <a:chOff x="6437" y="4485829"/>
            <a:chExt cx="12177174" cy="2372171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4B466F2-8524-41E9-9C2D-8EB144D5A46B}"/>
                </a:ext>
              </a:extLst>
            </p:cNvPr>
            <p:cNvPicPr/>
            <p:nvPr userDrawn="1"/>
          </p:nvPicPr>
          <p:blipFill rotWithShape="1">
            <a:blip r:embed="rId2">
              <a:clrChange>
                <a:clrFrom>
                  <a:srgbClr val="F6F9F9"/>
                </a:clrFrom>
                <a:clrTo>
                  <a:srgbClr val="F6F9F9">
                    <a:alpha val="0"/>
                  </a:srgbClr>
                </a:clrTo>
              </a:clrChange>
            </a:blip>
            <a:srcRect l="869" r="36440" b="41705"/>
            <a:stretch/>
          </p:blipFill>
          <p:spPr bwMode="auto">
            <a:xfrm>
              <a:off x="6437" y="4485829"/>
              <a:ext cx="12177173" cy="16123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9F9714C-E515-4E59-839F-5507F0C83328}"/>
                </a:ext>
              </a:extLst>
            </p:cNvPr>
            <p:cNvSpPr/>
            <p:nvPr userDrawn="1"/>
          </p:nvSpPr>
          <p:spPr>
            <a:xfrm>
              <a:off x="6437" y="6070749"/>
              <a:ext cx="12177174" cy="787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A365E60A-4E98-4891-AB22-ECD65C1F7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34" y="6320967"/>
            <a:ext cx="1050156" cy="27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FC7ED80B-B2F9-458E-8D52-748F96F9BF38}"/>
              </a:ext>
            </a:extLst>
          </p:cNvPr>
          <p:cNvSpPr txBox="1">
            <a:spLocks/>
          </p:cNvSpPr>
          <p:nvPr userDrawn="1"/>
        </p:nvSpPr>
        <p:spPr>
          <a:xfrm>
            <a:off x="385947" y="6033149"/>
            <a:ext cx="2569288" cy="271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spc="0" baseline="0" dirty="0">
                <a:solidFill>
                  <a:schemeClr val="tx1"/>
                </a:solidFill>
                <a:latin typeface="Corbel" panose="020B0503020204020204" pitchFamily="34" charset="0"/>
              </a:rPr>
              <a:t>Mit freundlicher Unterstützung unserer Projektpartner: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EFAA0F9-AE80-4B49-A52F-8F1A3137C7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102"/>
          <a:stretch/>
        </p:blipFill>
        <p:spPr>
          <a:xfrm>
            <a:off x="3124530" y="6266164"/>
            <a:ext cx="880986" cy="360000"/>
          </a:xfrm>
          <a:prstGeom prst="rect">
            <a:avLst/>
          </a:prstGeom>
        </p:spPr>
      </p:pic>
      <p:pic>
        <p:nvPicPr>
          <p:cNvPr id="20" name="Grafik 1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192140F-B351-40A8-8DE1-4FC49EFF74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8" y="6357359"/>
            <a:ext cx="904445" cy="280800"/>
          </a:xfrm>
          <a:prstGeom prst="rect">
            <a:avLst/>
          </a:prstGeom>
        </p:spPr>
      </p:pic>
      <p:pic>
        <p:nvPicPr>
          <p:cNvPr id="10" name="Grafik 9" descr="Ein Bild, das Zeichnung, Uhr enthält.&#10;&#10;Automatisch generierte Beschreibung">
            <a:extLst>
              <a:ext uri="{FF2B5EF4-FFF2-40B4-BE49-F238E27FC236}">
                <a16:creationId xmlns:a16="http://schemas.microsoft.com/office/drawing/2014/main" id="{7EDE1C8D-7348-4589-B7EA-3794204625A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678" y="5942932"/>
            <a:ext cx="2665474" cy="71135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1E7A7F8-251A-482D-8745-AA55D66D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7877" t="20970" r="31232" b="42523"/>
          <a:stretch/>
        </p:blipFill>
        <p:spPr>
          <a:xfrm>
            <a:off x="8351711" y="2281010"/>
            <a:ext cx="906036" cy="90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98F3792E-09F1-4505-83A8-5AE5A029A72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55942" y="3417879"/>
            <a:ext cx="897575" cy="900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7EAF4B3-46E5-4BB3-8B9A-A4F1CC4F8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t="9398" b="9461"/>
          <a:stretch/>
        </p:blipFill>
        <p:spPr>
          <a:xfrm>
            <a:off x="8366276" y="1144142"/>
            <a:ext cx="876907" cy="9000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4C05C40A-4F15-4336-9A8C-81649CBE7DAB}"/>
              </a:ext>
            </a:extLst>
          </p:cNvPr>
          <p:cNvSpPr txBox="1"/>
          <p:nvPr userDrawn="1"/>
        </p:nvSpPr>
        <p:spPr>
          <a:xfrm>
            <a:off x="9317298" y="1363310"/>
            <a:ext cx="1757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>
                <a:solidFill>
                  <a:schemeClr val="accent6"/>
                </a:solidFill>
              </a:rPr>
              <a:t>AWS.ibw.at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94CB3F7-C71A-49E3-B5F5-B92B16FDD8A3}"/>
              </a:ext>
            </a:extLst>
          </p:cNvPr>
          <p:cNvSpPr txBox="1"/>
          <p:nvPr userDrawn="1"/>
        </p:nvSpPr>
        <p:spPr>
          <a:xfrm>
            <a:off x="9317298" y="2385691"/>
            <a:ext cx="2157963" cy="690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AT" sz="2400" b="0" dirty="0">
                <a:solidFill>
                  <a:schemeClr val="accent6"/>
                </a:solidFill>
              </a:rPr>
              <a:t>facebook.com/</a:t>
            </a:r>
            <a:br>
              <a:rPr lang="de-AT" sz="2400" b="0" dirty="0">
                <a:solidFill>
                  <a:schemeClr val="accent6"/>
                </a:solidFill>
              </a:rPr>
            </a:br>
            <a:r>
              <a:rPr lang="de-AT" sz="2400" b="1" dirty="0" err="1">
                <a:solidFill>
                  <a:schemeClr val="accent6"/>
                </a:solidFill>
              </a:rPr>
              <a:t>AWSibw</a:t>
            </a:r>
            <a:endParaRPr lang="de-AT" sz="2400" b="1" dirty="0">
              <a:solidFill>
                <a:schemeClr val="accent6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98BBA28-CC86-496E-9DAF-35C7B3516147}"/>
              </a:ext>
            </a:extLst>
          </p:cNvPr>
          <p:cNvSpPr txBox="1"/>
          <p:nvPr userDrawn="1"/>
        </p:nvSpPr>
        <p:spPr>
          <a:xfrm>
            <a:off x="9317298" y="3522560"/>
            <a:ext cx="1959191" cy="690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AT" sz="2400" b="0" dirty="0">
                <a:solidFill>
                  <a:schemeClr val="accent6"/>
                </a:solidFill>
              </a:rPr>
              <a:t>youtube.com/</a:t>
            </a:r>
            <a:br>
              <a:rPr lang="de-AT" sz="2400" b="0" dirty="0">
                <a:solidFill>
                  <a:schemeClr val="accent6"/>
                </a:solidFill>
              </a:rPr>
            </a:br>
            <a:r>
              <a:rPr lang="de-AT" sz="2400" b="1" dirty="0" err="1">
                <a:solidFill>
                  <a:schemeClr val="accent6"/>
                </a:solidFill>
              </a:rPr>
              <a:t>AWSibw</a:t>
            </a:r>
            <a:endParaRPr lang="de-AT" sz="2400" b="1" dirty="0">
              <a:solidFill>
                <a:schemeClr val="accent6"/>
              </a:solidFill>
            </a:endParaRPr>
          </a:p>
        </p:txBody>
      </p:sp>
      <p:sp>
        <p:nvSpPr>
          <p:cNvPr id="2" name="Rechteck 1">
            <a:hlinkClick r:id="rId11"/>
            <a:extLst>
              <a:ext uri="{FF2B5EF4-FFF2-40B4-BE49-F238E27FC236}">
                <a16:creationId xmlns:a16="http://schemas.microsoft.com/office/drawing/2014/main" id="{241B590E-3D49-406C-9882-BAF69EF9E596}"/>
              </a:ext>
            </a:extLst>
          </p:cNvPr>
          <p:cNvSpPr/>
          <p:nvPr userDrawn="1"/>
        </p:nvSpPr>
        <p:spPr>
          <a:xfrm>
            <a:off x="8351711" y="1139838"/>
            <a:ext cx="312355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Rechteck 17">
            <a:hlinkClick r:id="rId12"/>
            <a:extLst>
              <a:ext uri="{FF2B5EF4-FFF2-40B4-BE49-F238E27FC236}">
                <a16:creationId xmlns:a16="http://schemas.microsoft.com/office/drawing/2014/main" id="{CF5A6128-BD4A-4922-A5AD-878352D0ED22}"/>
              </a:ext>
            </a:extLst>
          </p:cNvPr>
          <p:cNvSpPr/>
          <p:nvPr userDrawn="1"/>
        </p:nvSpPr>
        <p:spPr>
          <a:xfrm>
            <a:off x="8386770" y="2279898"/>
            <a:ext cx="312355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hlinkClick r:id="rId13"/>
            <a:extLst>
              <a:ext uri="{FF2B5EF4-FFF2-40B4-BE49-F238E27FC236}">
                <a16:creationId xmlns:a16="http://schemas.microsoft.com/office/drawing/2014/main" id="{9A99680F-B7B6-4B36-8D89-6A45463F9496}"/>
              </a:ext>
            </a:extLst>
          </p:cNvPr>
          <p:cNvSpPr/>
          <p:nvPr userDrawn="1"/>
        </p:nvSpPr>
        <p:spPr>
          <a:xfrm>
            <a:off x="8351711" y="3409895"/>
            <a:ext cx="3123550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887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8469371-6E8B-4CE7-95AC-59DD569923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4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0E7C4-519F-4FF8-9E97-6FB1648D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993F1-D84A-4185-B57E-E0D7D4105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6A98B0-09F4-4D52-AA72-F7D4ED346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3040E9-7E85-4C1D-AFB4-691C62AA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0772-E5B1-43F7-8DE5-4DD7945F9001}" type="datetimeFigureOut">
              <a:rPr lang="de-AT" smtClean="0"/>
              <a:t>12.05.2021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607B63-152D-47A3-B31A-F155BB00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FF2581-B584-4CF0-A3D0-05247F80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315A-3254-4701-B7F2-C12C39AFF7B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3298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2D97D-DE05-4621-AC51-08C9FD655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7104F9-33ED-49E4-A4B1-76B725DF5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D5A9AE-FD27-4E1F-BF6D-4FEC26D4E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A9D32A-6884-4828-BA82-DE333EBA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D33350F-B1F9-4FCB-A56A-819F87081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1715057-535D-436E-8442-835AF1BC9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0772-E5B1-43F7-8DE5-4DD7945F9001}" type="datetimeFigureOut">
              <a:rPr lang="de-AT" smtClean="0"/>
              <a:t>12.05.2021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86FE55-1523-44D5-A20E-2500AB59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F2A68A-55FB-42D1-B51F-EC5E0B0B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1315A-3254-4701-B7F2-C12C39AFF7B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338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7A258F-C72C-41E1-AB8A-85E2D73F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68C58E-0015-4EB4-9F32-3106B83CA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sz="2800"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 sz="2400"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 sz="2000"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 sz="2000">
                <a:solidFill>
                  <a:schemeClr val="bg2">
                    <a:lumMod val="1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8C2A14-6660-4DE9-88DB-517DB6B84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B2FA18-BA92-4078-8119-7A56BD59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F5950772-E5B1-43F7-8DE5-4DD7945F9001}" type="datetimeFigureOut">
              <a:rPr lang="de-AT" smtClean="0"/>
              <a:pPr/>
              <a:t>12.05.2021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FA33C7-204A-4880-AF35-A6FAF9A7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E24FC2-8ACC-43D3-8909-9E1BF978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09E1315A-3254-4701-B7F2-C12C39AFF7B0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381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EECD63-1F2C-4C7D-B551-BC6CAEFB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4615B7-56EB-497C-93D6-5895F0213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022B39-5FE1-4806-9FA4-5A0E0BF21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50772-E5B1-43F7-8DE5-4DD7945F9001}" type="datetimeFigureOut">
              <a:rPr lang="de-AT" smtClean="0"/>
              <a:t>12.05.2021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401B6B-DF28-4CFE-9BD3-80742CB98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56ED42-9EE7-47E5-8EFA-48DA95666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1315A-3254-4701-B7F2-C12C39AFF7B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635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  <p:sldLayoutId id="2147483654" r:id="rId5"/>
    <p:sldLayoutId id="2147483660" r:id="rId6"/>
    <p:sldLayoutId id="2147483652" r:id="rId7"/>
    <p:sldLayoutId id="2147483653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41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5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1.svg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sv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6.png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9B73355-6B1B-4860-9734-1520DC1A58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Green Economy</a:t>
            </a:r>
          </a:p>
        </p:txBody>
      </p:sp>
    </p:spTree>
    <p:extLst>
      <p:ext uri="{BB962C8B-B14F-4D97-AF65-F5344CB8AC3E}">
        <p14:creationId xmlns:p14="http://schemas.microsoft.com/office/powerpoint/2010/main" val="292718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P:\GEMEINSAME DOKUMENTE\Illustrationen_Felix\Skript_41-42\Julia_v1.png">
            <a:extLst>
              <a:ext uri="{FF2B5EF4-FFF2-40B4-BE49-F238E27FC236}">
                <a16:creationId xmlns:a16="http://schemas.microsoft.com/office/drawing/2014/main" id="{8F49238A-5272-4B0A-BF83-AF94B291CB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918" r="13953" b="3488"/>
          <a:stretch/>
        </p:blipFill>
        <p:spPr bwMode="auto">
          <a:xfrm>
            <a:off x="1245682" y="3727709"/>
            <a:ext cx="1278342" cy="25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Umsatz</a:t>
            </a:r>
            <a:r>
              <a:rPr lang="en-US" dirty="0"/>
              <a:t> der </a:t>
            </a:r>
            <a:r>
              <a:rPr lang="en-US" dirty="0" err="1"/>
              <a:t>Umweltwirtschaft</a:t>
            </a:r>
            <a:r>
              <a:rPr lang="en-US" dirty="0"/>
              <a:t> in </a:t>
            </a:r>
            <a:r>
              <a:rPr lang="en-US" dirty="0" err="1"/>
              <a:t>Österreich</a:t>
            </a:r>
            <a:endParaRPr lang="en-US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3565156492"/>
              </p:ext>
            </p:extLst>
          </p:nvPr>
        </p:nvGraphicFramePr>
        <p:xfrm>
          <a:off x="3341773" y="1376363"/>
          <a:ext cx="7252676" cy="4983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Inhaltsplatzhalter 3"/>
          <p:cNvSpPr>
            <a:spLocks noGrp="1"/>
          </p:cNvSpPr>
          <p:nvPr>
            <p:ph idx="12"/>
          </p:nvPr>
        </p:nvSpPr>
        <p:spPr>
          <a:xfrm>
            <a:off x="462707" y="6518085"/>
            <a:ext cx="10980000" cy="220980"/>
          </a:xfrm>
        </p:spPr>
        <p:txBody>
          <a:bodyPr>
            <a:noAutofit/>
          </a:bodyPr>
          <a:lstStyle/>
          <a:p>
            <a:r>
              <a:rPr lang="en-US" sz="800" dirty="0"/>
              <a:t>Quelle: STATISTIK AUSTRIA, http://www.statistik.at/web_de/statistiken/energie_umwelt_innovation_mobilitaet/energie_und_umwelt/umwelt/umweltorientierte_produktion_und_dienstleistung/index.html</a:t>
            </a:r>
          </a:p>
        </p:txBody>
      </p:sp>
      <p:sp>
        <p:nvSpPr>
          <p:cNvPr id="11" name="Rechteck 10"/>
          <p:cNvSpPr/>
          <p:nvPr/>
        </p:nvSpPr>
        <p:spPr>
          <a:xfrm>
            <a:off x="10594449" y="2890573"/>
            <a:ext cx="1547446" cy="2310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76A357"/>
                </a:solidFill>
              </a:rPr>
              <a:t>2018: </a:t>
            </a:r>
          </a:p>
          <a:p>
            <a:r>
              <a:rPr lang="en-US" b="1" dirty="0">
                <a:solidFill>
                  <a:srgbClr val="76A357"/>
                </a:solidFill>
              </a:rPr>
              <a:t>41,2 </a:t>
            </a:r>
            <a:r>
              <a:rPr lang="en-US" b="1" dirty="0" err="1">
                <a:solidFill>
                  <a:srgbClr val="76A357"/>
                </a:solidFill>
              </a:rPr>
              <a:t>Mrd</a:t>
            </a:r>
            <a:r>
              <a:rPr lang="en-US" b="1" dirty="0">
                <a:solidFill>
                  <a:srgbClr val="76A357"/>
                </a:solidFill>
              </a:rPr>
              <a:t>. € </a:t>
            </a:r>
            <a:r>
              <a:rPr lang="en-US" b="1" dirty="0" err="1">
                <a:solidFill>
                  <a:srgbClr val="76A357"/>
                </a:solidFill>
              </a:rPr>
              <a:t>Produktions</a:t>
            </a:r>
            <a:r>
              <a:rPr lang="en-US" b="1" dirty="0">
                <a:solidFill>
                  <a:srgbClr val="76A357"/>
                </a:solidFill>
              </a:rPr>
              <a:t>-wert</a:t>
            </a:r>
          </a:p>
          <a:p>
            <a:endParaRPr lang="en-US" sz="900" dirty="0">
              <a:solidFill>
                <a:srgbClr val="76A357"/>
              </a:solidFill>
            </a:endParaRPr>
          </a:p>
          <a:p>
            <a:r>
              <a:rPr lang="en-US" b="1" dirty="0">
                <a:solidFill>
                  <a:srgbClr val="76A357"/>
                </a:solidFill>
              </a:rPr>
              <a:t>= ca. 10 % </a:t>
            </a:r>
          </a:p>
          <a:p>
            <a:r>
              <a:rPr lang="en-US" b="1" dirty="0">
                <a:solidFill>
                  <a:srgbClr val="76A357"/>
                </a:solidFill>
              </a:rPr>
              <a:t>des BIP!</a:t>
            </a:r>
          </a:p>
        </p:txBody>
      </p:sp>
      <p:sp>
        <p:nvSpPr>
          <p:cNvPr id="3" name="Geschweifte Klammer rechts 2"/>
          <p:cNvSpPr/>
          <p:nvPr/>
        </p:nvSpPr>
        <p:spPr>
          <a:xfrm>
            <a:off x="10342752" y="1930894"/>
            <a:ext cx="154058" cy="3962601"/>
          </a:xfrm>
          <a:prstGeom prst="rightBrace">
            <a:avLst>
              <a:gd name="adj1" fmla="val 132113"/>
              <a:gd name="adj2" fmla="val 49802"/>
            </a:avLst>
          </a:prstGeom>
          <a:ln w="28575">
            <a:solidFill>
              <a:srgbClr val="76A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26725232-98F3-43CE-AF43-A9B89F6476F4}"/>
              </a:ext>
            </a:extLst>
          </p:cNvPr>
          <p:cNvSpPr/>
          <p:nvPr/>
        </p:nvSpPr>
        <p:spPr>
          <a:xfrm>
            <a:off x="222868" y="1839192"/>
            <a:ext cx="2700000" cy="1368689"/>
          </a:xfrm>
          <a:prstGeom prst="wedgeRoundRectCallout">
            <a:avLst>
              <a:gd name="adj1" fmla="val -2805"/>
              <a:gd name="adj2" fmla="val 89968"/>
              <a:gd name="adj3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Hier siehst du, wie sich die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Green Economy 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in Österreich entwickelt.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FE85FD-6AD1-4182-919A-C7460EF33AE9}"/>
              </a:ext>
            </a:extLst>
          </p:cNvPr>
          <p:cNvSpPr txBox="1"/>
          <p:nvPr/>
        </p:nvSpPr>
        <p:spPr>
          <a:xfrm>
            <a:off x="5958384" y="5016715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Umweltdienstleistungen</a:t>
            </a:r>
            <a:endParaRPr lang="de-AT" b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36CD592-4955-49B3-A726-BA58CE771573}"/>
              </a:ext>
            </a:extLst>
          </p:cNvPr>
          <p:cNvSpPr txBox="1"/>
          <p:nvPr/>
        </p:nvSpPr>
        <p:spPr>
          <a:xfrm>
            <a:off x="6461318" y="362941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Umweltgüter</a:t>
            </a:r>
            <a:endParaRPr lang="de-AT" b="1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7D8E40B-499A-401F-8B2F-E60D88D56CBF}"/>
              </a:ext>
            </a:extLst>
          </p:cNvPr>
          <p:cNvSpPr txBox="1"/>
          <p:nvPr/>
        </p:nvSpPr>
        <p:spPr>
          <a:xfrm>
            <a:off x="6114731" y="2739208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Umwelttechnologien</a:t>
            </a:r>
            <a:endParaRPr lang="de-A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83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Bereiche der Green Economy in Österreich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Inhaltsplatzhalt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28408589"/>
                  </p:ext>
                </p:extLst>
              </p:nvPr>
            </p:nvGraphicFramePr>
            <p:xfrm>
              <a:off x="545979" y="1376363"/>
              <a:ext cx="11120884" cy="471997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Inhaltsplatzhalter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79" y="1376363"/>
                <a:ext cx="11120884" cy="471997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Inhaltsplatzhalter 3"/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en-US" sz="800" dirty="0"/>
              <a:t>Quelle: STATISTIK AUSTRIA, http://www.statistik.at/web_de/statistiken/energie_umwelt_innovation_mobilitaet/energie_und_umwelt/umwelt/umweltorientierte_produktion_und_dienstleistung/index.html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583680" y="6023698"/>
            <a:ext cx="5057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600" dirty="0">
                <a:solidFill>
                  <a:schemeClr val="tx2"/>
                </a:solidFill>
              </a:rPr>
              <a:t>* Sonstige Aktivitäten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C29A538-5DD2-4FCC-ABF1-723EFA0DF2A7}"/>
              </a:ext>
            </a:extLst>
          </p:cNvPr>
          <p:cNvGrpSpPr/>
          <p:nvPr/>
        </p:nvGrpSpPr>
        <p:grpSpPr>
          <a:xfrm>
            <a:off x="47504" y="6381460"/>
            <a:ext cx="498474" cy="434974"/>
            <a:chOff x="0" y="0"/>
            <a:chExt cx="499452" cy="436184"/>
          </a:xfrm>
        </p:grpSpPr>
        <p:pic>
          <p:nvPicPr>
            <p:cNvPr id="10" name="Grafik 9" descr="Bleistift">
              <a:extLst>
                <a:ext uri="{FF2B5EF4-FFF2-40B4-BE49-F238E27FC236}">
                  <a16:creationId xmlns:a16="http://schemas.microsoft.com/office/drawing/2014/main" id="{3CAE5F91-653E-4C43-B260-A1925AF8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6000" cy="396000"/>
            </a:xfrm>
            <a:prstGeom prst="rect">
              <a:avLst/>
            </a:prstGeom>
          </p:spPr>
        </p:pic>
        <p:sp>
          <p:nvSpPr>
            <p:cNvPr id="13" name="Textfeld 2">
              <a:extLst>
                <a:ext uri="{FF2B5EF4-FFF2-40B4-BE49-F238E27FC236}">
                  <a16:creationId xmlns:a16="http://schemas.microsoft.com/office/drawing/2014/main" id="{8071904B-B4F5-44E3-BF8C-4B4DA0839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17" y="114874"/>
              <a:ext cx="381635" cy="321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AT" sz="1400" b="1" dirty="0">
                  <a:solidFill>
                    <a:srgbClr val="B90000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de-AT" sz="1100" dirty="0">
                <a:solidFill>
                  <a:srgbClr val="B9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30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Nachhaltiges</a:t>
            </a:r>
            <a:r>
              <a:rPr lang="en-US" dirty="0"/>
              <a:t> </a:t>
            </a:r>
            <a:r>
              <a:rPr lang="en-US" dirty="0" err="1"/>
              <a:t>Investieren</a:t>
            </a:r>
            <a:r>
              <a:rPr lang="en-US" dirty="0"/>
              <a:t> in die Green Economy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47"/>
          <a:stretch/>
        </p:blipFill>
        <p:spPr>
          <a:xfrm>
            <a:off x="334963" y="1385794"/>
            <a:ext cx="7977909" cy="3261491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2D3A03E-AA07-4572-AC1E-341EA13EB272}"/>
              </a:ext>
            </a:extLst>
          </p:cNvPr>
          <p:cNvSpPr/>
          <p:nvPr/>
        </p:nvSpPr>
        <p:spPr>
          <a:xfrm>
            <a:off x="334963" y="4840045"/>
            <a:ext cx="7977909" cy="1399008"/>
          </a:xfrm>
          <a:prstGeom prst="rect">
            <a:avLst/>
          </a:prstGeom>
          <a:solidFill>
            <a:srgbClr val="B6CF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22300">
              <a:lnSpc>
                <a:spcPct val="120000"/>
              </a:lnSpc>
            </a:pPr>
            <a:r>
              <a:rPr lang="de-AT" dirty="0">
                <a:solidFill>
                  <a:schemeClr val="tx1"/>
                </a:solidFill>
                <a:latin typeface="Corbel" panose="020B0503020204020204" pitchFamily="34" charset="0"/>
              </a:rPr>
              <a:t>Der </a:t>
            </a:r>
            <a:r>
              <a:rPr lang="de-AT" b="1" dirty="0">
                <a:solidFill>
                  <a:schemeClr val="tx1"/>
                </a:solidFill>
                <a:latin typeface="Corbel" panose="020B0503020204020204" pitchFamily="34" charset="0"/>
              </a:rPr>
              <a:t>Österreichische Nachhaltigkeitsindex (VÖNIX) </a:t>
            </a:r>
            <a:r>
              <a:rPr lang="de-AT" dirty="0">
                <a:solidFill>
                  <a:schemeClr val="tx1"/>
                </a:solidFill>
                <a:latin typeface="Corbel" panose="020B0503020204020204" pitchFamily="34" charset="0"/>
              </a:rPr>
              <a:t>fasst 19 österreichische börsennotierte Unternehmen zusammen, die in ihrem Segment hinsichtlich gesellschaftlicher und ökologischer Leistung führend sind (z.B. in der Einhaltung von Umweltstandards und ethischer Normen).</a:t>
            </a:r>
          </a:p>
          <a:p>
            <a:pPr marL="87313">
              <a:lnSpc>
                <a:spcPct val="120000"/>
              </a:lnSpc>
            </a:pPr>
            <a:endParaRPr lang="de-AT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9" name="Grafik 8" descr="Glühlampe">
            <a:extLst>
              <a:ext uri="{FF2B5EF4-FFF2-40B4-BE49-F238E27FC236}">
                <a16:creationId xmlns:a16="http://schemas.microsoft.com/office/drawing/2014/main" id="{62C9F492-EE46-4869-907E-605490A26AC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126" y="5116416"/>
            <a:ext cx="735964" cy="735964"/>
          </a:xfrm>
          <a:prstGeom prst="rect">
            <a:avLst/>
          </a:prstGeom>
        </p:spPr>
      </p:pic>
      <p:sp>
        <p:nvSpPr>
          <p:cNvPr id="10" name="Sprechblase: rechteckig mit abgerundeten Ecken 17">
            <a:extLst>
              <a:ext uri="{FF2B5EF4-FFF2-40B4-BE49-F238E27FC236}">
                <a16:creationId xmlns:a16="http://schemas.microsoft.com/office/drawing/2014/main" id="{CC39F7EF-33A7-4E30-B269-4C158911C864}"/>
              </a:ext>
            </a:extLst>
          </p:cNvPr>
          <p:cNvSpPr/>
          <p:nvPr/>
        </p:nvSpPr>
        <p:spPr>
          <a:xfrm>
            <a:off x="8814816" y="1385794"/>
            <a:ext cx="3042222" cy="2043206"/>
          </a:xfrm>
          <a:prstGeom prst="wedgeRoundRectCallout">
            <a:avLst>
              <a:gd name="adj1" fmla="val 1450"/>
              <a:gd name="adj2" fmla="val 74543"/>
              <a:gd name="adj3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Indizes wie der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VÖNIX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 bieten Investoren attraktive Möglichkeiten für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nachhaltiges Investieren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12" name="Inhaltsplatzhalter 3"/>
          <p:cNvSpPr>
            <a:spLocks noGrp="1"/>
          </p:cNvSpPr>
          <p:nvPr>
            <p:ph idx="12"/>
          </p:nvPr>
        </p:nvSpPr>
        <p:spPr>
          <a:xfrm>
            <a:off x="767507" y="6518085"/>
            <a:ext cx="10620000" cy="220980"/>
          </a:xfrm>
        </p:spPr>
        <p:txBody>
          <a:bodyPr>
            <a:noAutofit/>
          </a:bodyPr>
          <a:lstStyle/>
          <a:p>
            <a:r>
              <a:rPr lang="en-US" sz="800" dirty="0"/>
              <a:t>Quelle: WIENER BÖRSE, https://www.wienerborse.at/indizes/aktuelle-indexwerte/chart/?ISIN=AT0000496906&amp;ID_NOTATION=21919814&amp;cHash=0f36acdb3cca1a069066ecc980c8c10a; http://www.voenix.at/ </a:t>
            </a:r>
          </a:p>
        </p:txBody>
      </p:sp>
      <p:pic>
        <p:nvPicPr>
          <p:cNvPr id="16" name="Grafik 15" descr="P:\GEMEINSAME DOKUMENTE\Illustrationen_Felix\Skript_41-42\Julia_v1.png">
            <a:extLst>
              <a:ext uri="{FF2B5EF4-FFF2-40B4-BE49-F238E27FC236}">
                <a16:creationId xmlns:a16="http://schemas.microsoft.com/office/drawing/2014/main" id="{79F28C7F-A059-4985-B6B9-F045DDB6133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918" r="13953" b="3488"/>
          <a:stretch/>
        </p:blipFill>
        <p:spPr bwMode="auto">
          <a:xfrm flipH="1">
            <a:off x="9411846" y="3948937"/>
            <a:ext cx="1278342" cy="25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C29A538-5DD2-4FCC-ABF1-723EFA0DF2A7}"/>
              </a:ext>
            </a:extLst>
          </p:cNvPr>
          <p:cNvGrpSpPr/>
          <p:nvPr/>
        </p:nvGrpSpPr>
        <p:grpSpPr>
          <a:xfrm>
            <a:off x="47504" y="6381460"/>
            <a:ext cx="979586" cy="434974"/>
            <a:chOff x="0" y="0"/>
            <a:chExt cx="981508" cy="436184"/>
          </a:xfrm>
        </p:grpSpPr>
        <p:pic>
          <p:nvPicPr>
            <p:cNvPr id="21" name="Grafik 20" descr="Bleistift">
              <a:extLst>
                <a:ext uri="{FF2B5EF4-FFF2-40B4-BE49-F238E27FC236}">
                  <a16:creationId xmlns:a16="http://schemas.microsoft.com/office/drawing/2014/main" id="{3CAE5F91-653E-4C43-B260-A1925AF8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6000" cy="396000"/>
            </a:xfrm>
            <a:prstGeom prst="rect">
              <a:avLst/>
            </a:prstGeom>
          </p:spPr>
        </p:pic>
        <p:sp>
          <p:nvSpPr>
            <p:cNvPr id="22" name="Textfeld 2">
              <a:extLst>
                <a:ext uri="{FF2B5EF4-FFF2-40B4-BE49-F238E27FC236}">
                  <a16:creationId xmlns:a16="http://schemas.microsoft.com/office/drawing/2014/main" id="{8071904B-B4F5-44E3-BF8C-4B4DA0839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16" y="114874"/>
              <a:ext cx="863692" cy="321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AT" sz="1400" b="1" dirty="0">
                  <a:solidFill>
                    <a:srgbClr val="B90000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4+5+6</a:t>
              </a:r>
              <a:endParaRPr lang="de-AT" sz="1100" dirty="0">
                <a:solidFill>
                  <a:srgbClr val="B9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14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Green Economy: Beispiele österreichische Unternehmen (1/2)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2"/>
          </p:nvPr>
        </p:nvSpPr>
        <p:spPr>
          <a:xfrm>
            <a:off x="767507" y="6518085"/>
            <a:ext cx="10620000" cy="220980"/>
          </a:xfrm>
        </p:spPr>
        <p:txBody>
          <a:bodyPr>
            <a:noAutofit/>
          </a:bodyPr>
          <a:lstStyle/>
          <a:p>
            <a:r>
              <a:rPr lang="en-US" sz="800" dirty="0"/>
              <a:t>Quellen: https://www.wienerberger.com/de/nachhaltigkeit.html, https://www.verbund.com/de-at/ueber-verbund/verantwortung/nachhaltigkeit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04EA91-2607-473C-8EAA-8D232BDED3E8}"/>
              </a:ext>
            </a:extLst>
          </p:cNvPr>
          <p:cNvSpPr/>
          <p:nvPr/>
        </p:nvSpPr>
        <p:spPr>
          <a:xfrm>
            <a:off x="4859383" y="2017676"/>
            <a:ext cx="6509975" cy="161419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52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de-AT" sz="500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  <a:p>
            <a:pPr marL="361950" indent="-2667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Ressourceneffiziente und umweltschonende Produktion der verschiedenen Baustoffe</a:t>
            </a:r>
          </a:p>
          <a:p>
            <a:pPr marL="361950" indent="-2667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Investition in Kreislaufwirtschaft und Langlebigkeit der Produkte</a:t>
            </a:r>
          </a:p>
          <a:p>
            <a:pPr marL="952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de-AT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70771A-6B27-455E-AB81-1667DD2E7937}"/>
              </a:ext>
            </a:extLst>
          </p:cNvPr>
          <p:cNvSpPr/>
          <p:nvPr/>
        </p:nvSpPr>
        <p:spPr>
          <a:xfrm>
            <a:off x="4859383" y="1376363"/>
            <a:ext cx="6509975" cy="641314"/>
          </a:xfrm>
          <a:prstGeom prst="rect">
            <a:avLst/>
          </a:prstGeom>
          <a:solidFill>
            <a:srgbClr val="8EB47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5741988" algn="r"/>
              </a:tabLst>
            </a:pPr>
            <a:r>
              <a:rPr lang="de-AT" sz="2200" b="1" dirty="0">
                <a:solidFill>
                  <a:schemeClr val="bg1"/>
                </a:solidFill>
                <a:latin typeface="Corbel" panose="020B0503020204020204" pitchFamily="34" charset="0"/>
              </a:rPr>
              <a:t>Wienerberger AG </a:t>
            </a:r>
            <a:r>
              <a:rPr lang="de-AT" sz="2000" b="1" dirty="0">
                <a:solidFill>
                  <a:schemeClr val="bg1"/>
                </a:solidFill>
                <a:latin typeface="Corbel" panose="020B0503020204020204" pitchFamily="34" charset="0"/>
              </a:rPr>
              <a:t>	Baustoffe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04EA91-2607-473C-8EAA-8D232BDED3E8}"/>
              </a:ext>
            </a:extLst>
          </p:cNvPr>
          <p:cNvSpPr/>
          <p:nvPr/>
        </p:nvSpPr>
        <p:spPr>
          <a:xfrm>
            <a:off x="4859383" y="4515851"/>
            <a:ext cx="6509975" cy="161419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52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de-AT" sz="500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  <a:p>
            <a:pPr marL="361950" indent="-2667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Fokus auf Wasser und Wind als nachhaltige Energieträger zur Stromerzeugung</a:t>
            </a:r>
          </a:p>
          <a:p>
            <a:pPr marL="361950" indent="-2667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Investition in Stromnetz und moderne Kraftwerke zur Reduktion von Emissionen</a:t>
            </a:r>
          </a:p>
          <a:p>
            <a:pPr marL="952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de-AT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A70771A-6B27-455E-AB81-1667DD2E7937}"/>
              </a:ext>
            </a:extLst>
          </p:cNvPr>
          <p:cNvSpPr/>
          <p:nvPr/>
        </p:nvSpPr>
        <p:spPr>
          <a:xfrm>
            <a:off x="4859383" y="3874537"/>
            <a:ext cx="6509975" cy="641314"/>
          </a:xfrm>
          <a:prstGeom prst="rect">
            <a:avLst/>
          </a:prstGeom>
          <a:solidFill>
            <a:srgbClr val="8EB47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5741988" algn="r"/>
              </a:tabLst>
            </a:pPr>
            <a:r>
              <a:rPr lang="de-AT" sz="2200" b="1" dirty="0">
                <a:solidFill>
                  <a:schemeClr val="bg1"/>
                </a:solidFill>
                <a:latin typeface="Corbel" panose="020B0503020204020204" pitchFamily="34" charset="0"/>
              </a:rPr>
              <a:t>Verbund AG </a:t>
            </a:r>
            <a:r>
              <a:rPr lang="de-AT" sz="2000" b="1" dirty="0">
                <a:solidFill>
                  <a:schemeClr val="bg1"/>
                </a:solidFill>
                <a:latin typeface="Corbel" panose="020B0503020204020204" pitchFamily="34" charset="0"/>
              </a:rPr>
              <a:t>	Energie</a:t>
            </a:r>
          </a:p>
        </p:txBody>
      </p:sp>
      <p:sp>
        <p:nvSpPr>
          <p:cNvPr id="14" name="Sprechblase: rechteckig mit abgerundeten Ecken 17">
            <a:extLst>
              <a:ext uri="{FF2B5EF4-FFF2-40B4-BE49-F238E27FC236}">
                <a16:creationId xmlns:a16="http://schemas.microsoft.com/office/drawing/2014/main" id="{CC39F7EF-33A7-4E30-B269-4C158911C864}"/>
              </a:ext>
            </a:extLst>
          </p:cNvPr>
          <p:cNvSpPr/>
          <p:nvPr/>
        </p:nvSpPr>
        <p:spPr>
          <a:xfrm>
            <a:off x="493459" y="1376363"/>
            <a:ext cx="3505517" cy="1932683"/>
          </a:xfrm>
          <a:prstGeom prst="wedgeRoundRectCallout">
            <a:avLst>
              <a:gd name="adj1" fmla="val 3180"/>
              <a:gd name="adj2" fmla="val 77320"/>
              <a:gd name="adj3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Wie setzen verschiedene 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Unternehmen in Österreich 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konkrete Green Economy-Maßnahmen um?</a:t>
            </a:r>
          </a:p>
        </p:txBody>
      </p:sp>
      <p:pic>
        <p:nvPicPr>
          <p:cNvPr id="17" name="Grafik 16" descr="Blitz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298" y="3961194"/>
            <a:ext cx="468000" cy="468000"/>
          </a:xfrm>
          <a:prstGeom prst="rect">
            <a:avLst/>
          </a:prstGeom>
        </p:spPr>
      </p:pic>
      <p:pic>
        <p:nvPicPr>
          <p:cNvPr id="18" name="Grafik 17" descr="Stadt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298" y="1463019"/>
            <a:ext cx="468000" cy="468000"/>
          </a:xfrm>
          <a:prstGeom prst="rect">
            <a:avLst/>
          </a:prstGeom>
        </p:spPr>
      </p:pic>
      <p:pic>
        <p:nvPicPr>
          <p:cNvPr id="19" name="Grafik 17">
            <a:extLst>
              <a:ext uri="{FF2B5EF4-FFF2-40B4-BE49-F238E27FC236}">
                <a16:creationId xmlns:a16="http://schemas.microsoft.com/office/drawing/2014/main" id="{59836375-C213-44D0-9816-456C6F4F7697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E7E7E8"/>
              </a:clrFrom>
              <a:clrTo>
                <a:srgbClr val="E7E7E8">
                  <a:alpha val="0"/>
                </a:srgbClr>
              </a:clrTo>
            </a:clrChange>
          </a:blip>
          <a:srcRect r="4792"/>
          <a:stretch/>
        </p:blipFill>
        <p:spPr bwMode="auto">
          <a:xfrm flipH="1">
            <a:off x="1233091" y="3810694"/>
            <a:ext cx="1502548" cy="2570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C29A538-5DD2-4FCC-ABF1-723EFA0DF2A7}"/>
              </a:ext>
            </a:extLst>
          </p:cNvPr>
          <p:cNvGrpSpPr/>
          <p:nvPr/>
        </p:nvGrpSpPr>
        <p:grpSpPr>
          <a:xfrm>
            <a:off x="47504" y="6381460"/>
            <a:ext cx="891280" cy="434973"/>
            <a:chOff x="0" y="0"/>
            <a:chExt cx="893026" cy="436184"/>
          </a:xfrm>
        </p:grpSpPr>
        <p:pic>
          <p:nvPicPr>
            <p:cNvPr id="21" name="Grafik 20" descr="Bleistift">
              <a:extLst>
                <a:ext uri="{FF2B5EF4-FFF2-40B4-BE49-F238E27FC236}">
                  <a16:creationId xmlns:a16="http://schemas.microsoft.com/office/drawing/2014/main" id="{3CAE5F91-653E-4C43-B260-A1925AF8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6000" cy="396000"/>
            </a:xfrm>
            <a:prstGeom prst="rect">
              <a:avLst/>
            </a:prstGeom>
          </p:spPr>
        </p:pic>
        <p:sp>
          <p:nvSpPr>
            <p:cNvPr id="22" name="Textfeld 2">
              <a:extLst>
                <a:ext uri="{FF2B5EF4-FFF2-40B4-BE49-F238E27FC236}">
                  <a16:creationId xmlns:a16="http://schemas.microsoft.com/office/drawing/2014/main" id="{8071904B-B4F5-44E3-BF8C-4B4DA0839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16" y="114874"/>
              <a:ext cx="775210" cy="321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AT" sz="1400" b="1" dirty="0">
                  <a:solidFill>
                    <a:srgbClr val="B90000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7+8+9</a:t>
              </a:r>
              <a:endParaRPr lang="de-AT" sz="1100" dirty="0">
                <a:solidFill>
                  <a:srgbClr val="B9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40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Green Economy: Beispiele österreichische Unternehmen (2/2)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2"/>
          </p:nvPr>
        </p:nvSpPr>
        <p:spPr>
          <a:xfrm>
            <a:off x="767507" y="6518085"/>
            <a:ext cx="10620000" cy="220980"/>
          </a:xfrm>
        </p:spPr>
        <p:txBody>
          <a:bodyPr>
            <a:noAutofit/>
          </a:bodyPr>
          <a:lstStyle/>
          <a:p>
            <a:r>
              <a:rPr lang="en-US" sz="800" dirty="0"/>
              <a:t>Quellen: https://www.erstegroup.com/de/ueber-uns/gesellschaftliche-verantwortung, https://www.palfinger.ag/de/nachhaltigkeit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04EA91-2607-473C-8EAA-8D232BDED3E8}"/>
              </a:ext>
            </a:extLst>
          </p:cNvPr>
          <p:cNvSpPr/>
          <p:nvPr/>
        </p:nvSpPr>
        <p:spPr>
          <a:xfrm>
            <a:off x="4859383" y="2017676"/>
            <a:ext cx="6509975" cy="161419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52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de-AT" sz="500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  <a:p>
            <a:pPr marL="361950" indent="-2667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Internes Umweltmanagement zur Reduzierung des ökologischen Fußabdrucks</a:t>
            </a:r>
          </a:p>
          <a:p>
            <a:pPr marL="361950" indent="-2667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Gezielte Finanzierung von nachhaltigen und innovativen Kundenprojekten</a:t>
            </a:r>
          </a:p>
          <a:p>
            <a:pPr marL="952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de-AT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70771A-6B27-455E-AB81-1667DD2E7937}"/>
              </a:ext>
            </a:extLst>
          </p:cNvPr>
          <p:cNvSpPr/>
          <p:nvPr/>
        </p:nvSpPr>
        <p:spPr>
          <a:xfrm>
            <a:off x="4859383" y="1376363"/>
            <a:ext cx="6509975" cy="641314"/>
          </a:xfrm>
          <a:prstGeom prst="rect">
            <a:avLst/>
          </a:prstGeom>
          <a:solidFill>
            <a:srgbClr val="8EB47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5741988" algn="r"/>
              </a:tabLst>
            </a:pPr>
            <a:r>
              <a:rPr lang="de-AT" sz="2200" b="1" dirty="0">
                <a:solidFill>
                  <a:schemeClr val="bg1"/>
                </a:solidFill>
                <a:latin typeface="Corbel" panose="020B0503020204020204" pitchFamily="34" charset="0"/>
              </a:rPr>
              <a:t>Erste Group AG </a:t>
            </a:r>
            <a:r>
              <a:rPr lang="de-AT" sz="2000" b="1" dirty="0">
                <a:solidFill>
                  <a:schemeClr val="bg1"/>
                </a:solidFill>
                <a:latin typeface="Corbel" panose="020B0503020204020204" pitchFamily="34" charset="0"/>
              </a:rPr>
              <a:t>	Bankwesen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04EA91-2607-473C-8EAA-8D232BDED3E8}"/>
              </a:ext>
            </a:extLst>
          </p:cNvPr>
          <p:cNvSpPr/>
          <p:nvPr/>
        </p:nvSpPr>
        <p:spPr>
          <a:xfrm>
            <a:off x="4859383" y="4515851"/>
            <a:ext cx="6509975" cy="161419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52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de-AT" sz="500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  <a:p>
            <a:pPr marL="361950" indent="-2667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Umstellung des Stroms der Produktionsstätten auf erneuerbare Energien (z.B. Photovoltaik)</a:t>
            </a:r>
          </a:p>
          <a:p>
            <a:pPr marL="361950" indent="-2667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Investition in Ressourceneffizienz und Reduktion der CO</a:t>
            </a:r>
            <a:r>
              <a:rPr lang="de-AT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2</a:t>
            </a:r>
            <a:r>
              <a:rPr lang="de-AT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-Emissionen in der Produktion</a:t>
            </a:r>
          </a:p>
          <a:p>
            <a:pPr marL="952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de-AT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A70771A-6B27-455E-AB81-1667DD2E7937}"/>
              </a:ext>
            </a:extLst>
          </p:cNvPr>
          <p:cNvSpPr/>
          <p:nvPr/>
        </p:nvSpPr>
        <p:spPr>
          <a:xfrm>
            <a:off x="4859383" y="3874537"/>
            <a:ext cx="6509975" cy="641314"/>
          </a:xfrm>
          <a:prstGeom prst="rect">
            <a:avLst/>
          </a:prstGeom>
          <a:solidFill>
            <a:srgbClr val="8EB47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5741988" algn="r"/>
              </a:tabLst>
            </a:pPr>
            <a:r>
              <a:rPr lang="de-AT" sz="2200" b="1" dirty="0">
                <a:solidFill>
                  <a:schemeClr val="bg1"/>
                </a:solidFill>
                <a:latin typeface="Corbel" panose="020B0503020204020204" pitchFamily="34" charset="0"/>
              </a:rPr>
              <a:t>Palfinger AG </a:t>
            </a:r>
            <a:r>
              <a:rPr lang="de-AT" sz="2000" b="1" dirty="0">
                <a:solidFill>
                  <a:schemeClr val="bg1"/>
                </a:solidFill>
                <a:latin typeface="Corbel" panose="020B0503020204020204" pitchFamily="34" charset="0"/>
              </a:rPr>
              <a:t>	Maschinenbau</a:t>
            </a:r>
          </a:p>
        </p:txBody>
      </p:sp>
      <p:pic>
        <p:nvPicPr>
          <p:cNvPr id="12" name="Grafik 11" descr="Münzen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140" y="1490802"/>
            <a:ext cx="468000" cy="468000"/>
          </a:xfrm>
          <a:prstGeom prst="rect">
            <a:avLst/>
          </a:prstGeom>
        </p:spPr>
      </p:pic>
      <p:pic>
        <p:nvPicPr>
          <p:cNvPr id="15" name="Grafik 14" descr="Kran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140" y="3978602"/>
            <a:ext cx="468000" cy="468000"/>
          </a:xfrm>
          <a:prstGeom prst="rect">
            <a:avLst/>
          </a:prstGeom>
        </p:spPr>
      </p:pic>
      <p:sp>
        <p:nvSpPr>
          <p:cNvPr id="19" name="Sprechblase: rechteckig mit abgerundeten Ecken 17">
            <a:extLst>
              <a:ext uri="{FF2B5EF4-FFF2-40B4-BE49-F238E27FC236}">
                <a16:creationId xmlns:a16="http://schemas.microsoft.com/office/drawing/2014/main" id="{7AD2DE03-2FFE-4088-A2A7-71C018240A0E}"/>
              </a:ext>
            </a:extLst>
          </p:cNvPr>
          <p:cNvSpPr/>
          <p:nvPr/>
        </p:nvSpPr>
        <p:spPr>
          <a:xfrm>
            <a:off x="493459" y="1376363"/>
            <a:ext cx="3505517" cy="1932683"/>
          </a:xfrm>
          <a:prstGeom prst="wedgeRoundRectCallout">
            <a:avLst>
              <a:gd name="adj1" fmla="val 3180"/>
              <a:gd name="adj2" fmla="val 77320"/>
              <a:gd name="adj3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Wie setzen verschiedene 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Unternehmen in Österreich 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konkrete Green Economy-Maßnahmen um?</a:t>
            </a:r>
          </a:p>
        </p:txBody>
      </p:sp>
      <p:pic>
        <p:nvPicPr>
          <p:cNvPr id="20" name="Grafik 17">
            <a:extLst>
              <a:ext uri="{FF2B5EF4-FFF2-40B4-BE49-F238E27FC236}">
                <a16:creationId xmlns:a16="http://schemas.microsoft.com/office/drawing/2014/main" id="{3AF7B1AB-2DB8-4DF8-BC71-BA8E765DB5C4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E7E7E8"/>
              </a:clrFrom>
              <a:clrTo>
                <a:srgbClr val="E7E7E8">
                  <a:alpha val="0"/>
                </a:srgbClr>
              </a:clrTo>
            </a:clrChange>
          </a:blip>
          <a:srcRect r="4792"/>
          <a:stretch/>
        </p:blipFill>
        <p:spPr bwMode="auto">
          <a:xfrm flipH="1">
            <a:off x="1233091" y="3810694"/>
            <a:ext cx="1502548" cy="2570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7A16086-A06F-45A6-9B11-AB4C3550941D}"/>
              </a:ext>
            </a:extLst>
          </p:cNvPr>
          <p:cNvGrpSpPr/>
          <p:nvPr/>
        </p:nvGrpSpPr>
        <p:grpSpPr>
          <a:xfrm>
            <a:off x="47504" y="6381460"/>
            <a:ext cx="891280" cy="434973"/>
            <a:chOff x="0" y="0"/>
            <a:chExt cx="893026" cy="436184"/>
          </a:xfrm>
        </p:grpSpPr>
        <p:pic>
          <p:nvPicPr>
            <p:cNvPr id="25" name="Grafik 24" descr="Bleistift">
              <a:extLst>
                <a:ext uri="{FF2B5EF4-FFF2-40B4-BE49-F238E27FC236}">
                  <a16:creationId xmlns:a16="http://schemas.microsoft.com/office/drawing/2014/main" id="{6C9E7086-996C-4BB5-884A-77EE6FC79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6000" cy="396000"/>
            </a:xfrm>
            <a:prstGeom prst="rect">
              <a:avLst/>
            </a:prstGeom>
          </p:spPr>
        </p:pic>
        <p:sp>
          <p:nvSpPr>
            <p:cNvPr id="26" name="Textfeld 2">
              <a:extLst>
                <a:ext uri="{FF2B5EF4-FFF2-40B4-BE49-F238E27FC236}">
                  <a16:creationId xmlns:a16="http://schemas.microsoft.com/office/drawing/2014/main" id="{13A5CB7D-370D-4E9C-A684-E490C91767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16" y="114874"/>
              <a:ext cx="775210" cy="321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AT" sz="1400" b="1" dirty="0">
                  <a:solidFill>
                    <a:srgbClr val="B90000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7+8+9</a:t>
              </a:r>
              <a:endParaRPr lang="de-AT" sz="1100" dirty="0">
                <a:solidFill>
                  <a:srgbClr val="B9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546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09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6B525D44-5749-4F27-BFEE-A91DB6530AE0}"/>
              </a:ext>
            </a:extLst>
          </p:cNvPr>
          <p:cNvSpPr txBox="1">
            <a:spLocks/>
          </p:cNvSpPr>
          <p:nvPr/>
        </p:nvSpPr>
        <p:spPr>
          <a:xfrm>
            <a:off x="462707" y="6518085"/>
            <a:ext cx="10980000" cy="220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800" dirty="0"/>
              <a:t>Quellen: Austrian Development Agency (2012), Loiseau et al. (2016)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CAEB78-BB2A-4B20-8BDC-22B1DF66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Green Economy?</a:t>
            </a:r>
          </a:p>
        </p:txBody>
      </p:sp>
      <p:sp>
        <p:nvSpPr>
          <p:cNvPr id="18" name="Sprechblase: rechteckig mit abgerundeten Ecken 17">
            <a:extLst>
              <a:ext uri="{FF2B5EF4-FFF2-40B4-BE49-F238E27FC236}">
                <a16:creationId xmlns:a16="http://schemas.microsoft.com/office/drawing/2014/main" id="{CC39F7EF-33A7-4E30-B269-4C158911C864}"/>
              </a:ext>
            </a:extLst>
          </p:cNvPr>
          <p:cNvSpPr/>
          <p:nvPr/>
        </p:nvSpPr>
        <p:spPr>
          <a:xfrm>
            <a:off x="606613" y="1581643"/>
            <a:ext cx="2628000" cy="1174902"/>
          </a:xfrm>
          <a:prstGeom prst="wedgeRoundRectCallout">
            <a:avLst>
              <a:gd name="adj1" fmla="val -15331"/>
              <a:gd name="adj2" fmla="val 101848"/>
              <a:gd name="adj3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Was versteht man unter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Green Economy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?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56E2E10-E5DA-4E7B-8D60-E5DFC8EE1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7E7E8"/>
              </a:clrFrom>
              <a:clrTo>
                <a:srgbClr val="E7E7E8">
                  <a:alpha val="0"/>
                </a:srgbClr>
              </a:clrTo>
            </a:clrChange>
          </a:blip>
          <a:srcRect r="4792"/>
          <a:stretch/>
        </p:blipFill>
        <p:spPr bwMode="auto">
          <a:xfrm flipH="1">
            <a:off x="847827" y="3522231"/>
            <a:ext cx="1504438" cy="257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C7EBB2CA-86CA-4860-9119-FEF03BAC35A7}"/>
              </a:ext>
            </a:extLst>
          </p:cNvPr>
          <p:cNvSpPr/>
          <p:nvPr/>
        </p:nvSpPr>
        <p:spPr>
          <a:xfrm>
            <a:off x="4214404" y="1581643"/>
            <a:ext cx="6968212" cy="788921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200" b="1" dirty="0">
                <a:solidFill>
                  <a:schemeClr val="tx1"/>
                </a:solidFill>
                <a:latin typeface="Corbel" panose="020B0503020204020204" pitchFamily="34" charset="0"/>
              </a:rPr>
              <a:t>Green Economy</a:t>
            </a:r>
            <a:r>
              <a:rPr lang="de-AT" sz="2200" dirty="0">
                <a:solidFill>
                  <a:schemeClr val="tx1"/>
                </a:solidFill>
                <a:latin typeface="Corbel" panose="020B0503020204020204" pitchFamily="34" charset="0"/>
              </a:rPr>
              <a:t> = grüne bzw. </a:t>
            </a:r>
            <a:r>
              <a:rPr lang="de-AT" sz="2200" b="1" dirty="0">
                <a:solidFill>
                  <a:schemeClr val="tx1"/>
                </a:solidFill>
                <a:latin typeface="Corbel" panose="020B0503020204020204" pitchFamily="34" charset="0"/>
              </a:rPr>
              <a:t>nachhaltige Wirtschaft</a:t>
            </a:r>
            <a:endParaRPr lang="de-AT" sz="2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1" name="Grafik 10" descr="Nachhaltigkeit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9620" y="4795850"/>
            <a:ext cx="914400" cy="914400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7AEF2C6-06DB-4DA8-BB51-1B17502EEAE7}"/>
              </a:ext>
            </a:extLst>
          </p:cNvPr>
          <p:cNvSpPr/>
          <p:nvPr/>
        </p:nvSpPr>
        <p:spPr>
          <a:xfrm>
            <a:off x="5504205" y="4749050"/>
            <a:ext cx="5486400" cy="1008000"/>
          </a:xfrm>
          <a:prstGeom prst="roundRect">
            <a:avLst/>
          </a:prstGeom>
          <a:solidFill>
            <a:srgbClr val="8EB474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200" b="1" dirty="0">
                <a:solidFill>
                  <a:schemeClr val="bg1"/>
                </a:solidFill>
                <a:latin typeface="Corbel" panose="020B0503020204020204" pitchFamily="34" charset="0"/>
              </a:rPr>
              <a:t>nachhaltiger Umgang </a:t>
            </a:r>
            <a:br>
              <a:rPr lang="de-AT" sz="2200" b="1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de-AT" sz="2200" b="1" dirty="0">
                <a:solidFill>
                  <a:schemeClr val="bg1"/>
                </a:solidFill>
                <a:latin typeface="Corbel" panose="020B0503020204020204" pitchFamily="34" charset="0"/>
              </a:rPr>
              <a:t>mit natürlichen Ressourcen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5C22552-4AE2-4872-AAAA-3A2ED4C73B0E}"/>
              </a:ext>
            </a:extLst>
          </p:cNvPr>
          <p:cNvSpPr/>
          <p:nvPr/>
        </p:nvSpPr>
        <p:spPr>
          <a:xfrm>
            <a:off x="4399620" y="2757813"/>
            <a:ext cx="5193331" cy="10080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200" b="1" dirty="0">
                <a:solidFill>
                  <a:schemeClr val="bg1"/>
                </a:solidFill>
                <a:latin typeface="Corbel" panose="020B0503020204020204" pitchFamily="34" charset="0"/>
              </a:rPr>
              <a:t>inklusives* wirtschaftliches Wachstum</a:t>
            </a:r>
          </a:p>
        </p:txBody>
      </p:sp>
      <p:pic>
        <p:nvPicPr>
          <p:cNvPr id="14" name="Grafik 13" descr="Balkendiagramm mit Aufwärtstrend"/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8168" y="2804613"/>
            <a:ext cx="914400" cy="9144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183433FB-C243-4400-9EAB-C4ACA8F3345C}"/>
              </a:ext>
            </a:extLst>
          </p:cNvPr>
          <p:cNvSpPr/>
          <p:nvPr/>
        </p:nvSpPr>
        <p:spPr>
          <a:xfrm>
            <a:off x="4214403" y="2382756"/>
            <a:ext cx="6968212" cy="3725548"/>
          </a:xfrm>
          <a:prstGeom prst="rect">
            <a:avLst/>
          </a:prstGeom>
          <a:noFill/>
          <a:ln>
            <a:solidFill>
              <a:schemeClr val="accent4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7313">
              <a:lnSpc>
                <a:spcPct val="120000"/>
              </a:lnSpc>
            </a:pPr>
            <a:endParaRPr lang="de-AT" sz="20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Grafik 3" descr="Hinzufügen">
            <a:extLst>
              <a:ext uri="{FF2B5EF4-FFF2-40B4-BE49-F238E27FC236}">
                <a16:creationId xmlns:a16="http://schemas.microsoft.com/office/drawing/2014/main" id="{848B1E4F-6C97-44B1-B4A8-961BA843E05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1309" y="3809006"/>
            <a:ext cx="914400" cy="914400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C29A538-5DD2-4FCC-ABF1-723EFA0DF2A7}"/>
              </a:ext>
            </a:extLst>
          </p:cNvPr>
          <p:cNvGrpSpPr/>
          <p:nvPr/>
        </p:nvGrpSpPr>
        <p:grpSpPr>
          <a:xfrm>
            <a:off x="47504" y="6381460"/>
            <a:ext cx="498474" cy="434974"/>
            <a:chOff x="0" y="0"/>
            <a:chExt cx="499452" cy="436184"/>
          </a:xfrm>
        </p:grpSpPr>
        <p:pic>
          <p:nvPicPr>
            <p:cNvPr id="24" name="Grafik 23" descr="Bleistift">
              <a:extLst>
                <a:ext uri="{FF2B5EF4-FFF2-40B4-BE49-F238E27FC236}">
                  <a16:creationId xmlns:a16="http://schemas.microsoft.com/office/drawing/2014/main" id="{3CAE5F91-653E-4C43-B260-A1925AF8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6000" cy="396000"/>
            </a:xfrm>
            <a:prstGeom prst="rect">
              <a:avLst/>
            </a:prstGeom>
          </p:spPr>
        </p:pic>
        <p:sp>
          <p:nvSpPr>
            <p:cNvPr id="23" name="Textfeld 2">
              <a:extLst>
                <a:ext uri="{FF2B5EF4-FFF2-40B4-BE49-F238E27FC236}">
                  <a16:creationId xmlns:a16="http://schemas.microsoft.com/office/drawing/2014/main" id="{8071904B-B4F5-44E3-BF8C-4B4DA0839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17" y="114874"/>
              <a:ext cx="381635" cy="321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AT" sz="1400" b="1" dirty="0">
                  <a:solidFill>
                    <a:srgbClr val="B90000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de-AT" sz="1100" dirty="0">
                <a:solidFill>
                  <a:srgbClr val="B9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71B6F8C1-761C-4791-A6D9-FD20E0B7BD61}"/>
              </a:ext>
            </a:extLst>
          </p:cNvPr>
          <p:cNvSpPr/>
          <p:nvPr/>
        </p:nvSpPr>
        <p:spPr>
          <a:xfrm>
            <a:off x="4214403" y="6132107"/>
            <a:ext cx="6968212" cy="68432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* inklusiv 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= alle Menschen gleichberechtigt miteinschließend</a:t>
            </a:r>
          </a:p>
        </p:txBody>
      </p:sp>
    </p:spTree>
    <p:extLst>
      <p:ext uri="{BB962C8B-B14F-4D97-AF65-F5344CB8AC3E}">
        <p14:creationId xmlns:p14="http://schemas.microsoft.com/office/powerpoint/2010/main" val="252618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 Economy </a:t>
            </a:r>
            <a:r>
              <a:rPr lang="de-AT" dirty="0"/>
              <a:t>als ganzheitlicher Entwicklungsansatz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2765287935"/>
              </p:ext>
            </p:extLst>
          </p:nvPr>
        </p:nvGraphicFramePr>
        <p:xfrm>
          <a:off x="475211" y="1337213"/>
          <a:ext cx="5187815" cy="5083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prechblase: rechteckig mit abgerundeten Ecken 17">
            <a:extLst>
              <a:ext uri="{FF2B5EF4-FFF2-40B4-BE49-F238E27FC236}">
                <a16:creationId xmlns:a16="http://schemas.microsoft.com/office/drawing/2014/main" id="{CC39F7EF-33A7-4E30-B269-4C158911C864}"/>
              </a:ext>
            </a:extLst>
          </p:cNvPr>
          <p:cNvSpPr/>
          <p:nvPr/>
        </p:nvSpPr>
        <p:spPr>
          <a:xfrm>
            <a:off x="6096000" y="2213236"/>
            <a:ext cx="5038128" cy="333130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</a:pP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In einer Green Economy werden die drei Dimensionen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Wirtschaft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Soziales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 und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Ökologie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 als gleichrangig betrachtet. </a:t>
            </a:r>
          </a:p>
          <a:p>
            <a:pPr algn="ctr">
              <a:spcBef>
                <a:spcPts val="1800"/>
              </a:spcBef>
            </a:pP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Zusammengenommen sind diese essentiell für eine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nachhaltige Entwicklung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idx="12"/>
          </p:nvPr>
        </p:nvSpPr>
        <p:spPr>
          <a:xfrm>
            <a:off x="462707" y="6518085"/>
            <a:ext cx="10980000" cy="220980"/>
          </a:xfrm>
        </p:spPr>
        <p:txBody>
          <a:bodyPr>
            <a:noAutofit/>
          </a:bodyPr>
          <a:lstStyle/>
          <a:p>
            <a:r>
              <a:rPr lang="en-US" sz="800" dirty="0"/>
              <a:t>Quellen: Austrian Development Agency (2012), https://www.bundeskanzleramt.gv.at/themen/nachhaltige-entwicklung-agenda-2030.html </a:t>
            </a:r>
          </a:p>
        </p:txBody>
      </p:sp>
      <p:pic>
        <p:nvPicPr>
          <p:cNvPr id="11" name="Grafik 10" descr="Balkendiagramm mit Aufwärtstrend"/>
          <p:cNvPicPr/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6977" y="3045636"/>
            <a:ext cx="914400" cy="914400"/>
          </a:xfrm>
          <a:prstGeom prst="rect">
            <a:avLst/>
          </a:prstGeom>
        </p:spPr>
      </p:pic>
      <p:pic>
        <p:nvPicPr>
          <p:cNvPr id="14" name="Grafik 13" descr="Prost"/>
          <p:cNvPicPr/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73699" y="3115985"/>
            <a:ext cx="914400" cy="914400"/>
          </a:xfrm>
          <a:prstGeom prst="rect">
            <a:avLst/>
          </a:prstGeom>
        </p:spPr>
      </p:pic>
      <p:pic>
        <p:nvPicPr>
          <p:cNvPr id="19" name="Grafik 18" descr="Laubbaum"/>
          <p:cNvPicPr/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50660" y="4967792"/>
            <a:ext cx="914400" cy="91440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C29A538-5DD2-4FCC-ABF1-723EFA0DF2A7}"/>
              </a:ext>
            </a:extLst>
          </p:cNvPr>
          <p:cNvGrpSpPr/>
          <p:nvPr/>
        </p:nvGrpSpPr>
        <p:grpSpPr>
          <a:xfrm>
            <a:off x="47504" y="6381460"/>
            <a:ext cx="498474" cy="434974"/>
            <a:chOff x="0" y="0"/>
            <a:chExt cx="499452" cy="436184"/>
          </a:xfrm>
        </p:grpSpPr>
        <p:pic>
          <p:nvPicPr>
            <p:cNvPr id="13" name="Grafik 12" descr="Bleistift">
              <a:extLst>
                <a:ext uri="{FF2B5EF4-FFF2-40B4-BE49-F238E27FC236}">
                  <a16:creationId xmlns:a16="http://schemas.microsoft.com/office/drawing/2014/main" id="{3CAE5F91-653E-4C43-B260-A1925AF8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6000" cy="396000"/>
            </a:xfrm>
            <a:prstGeom prst="rect">
              <a:avLst/>
            </a:prstGeom>
          </p:spPr>
        </p:pic>
        <p:sp>
          <p:nvSpPr>
            <p:cNvPr id="15" name="Textfeld 2">
              <a:extLst>
                <a:ext uri="{FF2B5EF4-FFF2-40B4-BE49-F238E27FC236}">
                  <a16:creationId xmlns:a16="http://schemas.microsoft.com/office/drawing/2014/main" id="{8071904B-B4F5-44E3-BF8C-4B4DA0839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17" y="114874"/>
              <a:ext cx="381635" cy="321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AT" sz="1400" b="1" dirty="0">
                  <a:solidFill>
                    <a:srgbClr val="B90000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de-AT" sz="1100" dirty="0">
                <a:solidFill>
                  <a:srgbClr val="B9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07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Beispiele für Green Economy-Maßnahmen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2"/>
          </p:nvPr>
        </p:nvSpPr>
        <p:spPr/>
        <p:txBody>
          <a:bodyPr>
            <a:noAutofit/>
          </a:bodyPr>
          <a:lstStyle/>
          <a:p>
            <a:r>
              <a:rPr lang="en-US" sz="800" dirty="0"/>
              <a:t>Quellen: Austrian Development Agency (2012), https://www.bundeskanzleramt.gv.at/themen/nachhaltige-entwicklung-agenda-2030.html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CC68C44-CB34-471E-A88B-2D258289375D}"/>
              </a:ext>
            </a:extLst>
          </p:cNvPr>
          <p:cNvSpPr/>
          <p:nvPr/>
        </p:nvSpPr>
        <p:spPr>
          <a:xfrm>
            <a:off x="1566277" y="3567431"/>
            <a:ext cx="4320000" cy="1440000"/>
          </a:xfrm>
          <a:prstGeom prst="rect">
            <a:avLst/>
          </a:prstGeom>
          <a:solidFill>
            <a:srgbClr val="B6CF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de-AT" sz="2000" dirty="0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rPr>
              <a:t>Verringerung von Emissionen und anderen Umweltverschmutzungen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9C338C-5A05-424A-93A1-E439C589053F}"/>
              </a:ext>
            </a:extLst>
          </p:cNvPr>
          <p:cNvSpPr/>
          <p:nvPr/>
        </p:nvSpPr>
        <p:spPr>
          <a:xfrm>
            <a:off x="321594" y="3376128"/>
            <a:ext cx="2862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b="1" dirty="0">
                <a:solidFill>
                  <a:srgbClr val="647D9C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 </a:t>
            </a:r>
            <a:endParaRPr lang="de-AT" sz="2400" dirty="0">
              <a:solidFill>
                <a:srgbClr val="647D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5ACA31-9EB0-4BCA-9CDA-32FEB751FB9F}"/>
              </a:ext>
            </a:extLst>
          </p:cNvPr>
          <p:cNvSpPr/>
          <p:nvPr/>
        </p:nvSpPr>
        <p:spPr>
          <a:xfrm>
            <a:off x="6047404" y="1950215"/>
            <a:ext cx="4320000" cy="1440000"/>
          </a:xfrm>
          <a:prstGeom prst="rect">
            <a:avLst/>
          </a:prstGeom>
          <a:solidFill>
            <a:srgbClr val="FFCD9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de-AT" sz="2000" dirty="0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rPr>
              <a:t>Sicherstellung des menschlichen Wohlergehens und der sozialen Gerechtigkeit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15ACA31-9EB0-4BCA-9CDA-32FEB751FB9F}"/>
              </a:ext>
            </a:extLst>
          </p:cNvPr>
          <p:cNvSpPr/>
          <p:nvPr/>
        </p:nvSpPr>
        <p:spPr>
          <a:xfrm>
            <a:off x="6047405" y="3576183"/>
            <a:ext cx="4291411" cy="1440000"/>
          </a:xfrm>
          <a:prstGeom prst="rect">
            <a:avLst/>
          </a:prstGeom>
          <a:solidFill>
            <a:srgbClr val="FFCD9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de-AT" sz="2000" dirty="0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rPr>
              <a:t>Förderung von gleichberechtigtem und inklusivem wirtschaftlichen Wachstum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9CF8C15-C58F-440A-9CAB-2DD2860C41D8}"/>
              </a:ext>
            </a:extLst>
          </p:cNvPr>
          <p:cNvSpPr/>
          <p:nvPr/>
        </p:nvSpPr>
        <p:spPr>
          <a:xfrm>
            <a:off x="1564007" y="1946218"/>
            <a:ext cx="4320000" cy="1440000"/>
          </a:xfrm>
          <a:prstGeom prst="rect">
            <a:avLst/>
          </a:prstGeom>
          <a:solidFill>
            <a:srgbClr val="B6CF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de-AT" sz="2000" dirty="0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rPr>
              <a:t>Steigerung von Energie- und Ressourceneffizienz 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800293" y="5509740"/>
            <a:ext cx="109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/>
              <a:t>Kernprinzip</a:t>
            </a:r>
            <a:r>
              <a:rPr lang="de-AT" sz="2400" dirty="0"/>
              <a:t>: </a:t>
            </a:r>
            <a:r>
              <a:rPr lang="de-AT" sz="2400" b="1" dirty="0">
                <a:solidFill>
                  <a:schemeClr val="accent2"/>
                </a:solidFill>
              </a:rPr>
              <a:t>Wirtschaftlicher Erfolg </a:t>
            </a:r>
            <a:r>
              <a:rPr lang="de-AT" sz="2400" dirty="0"/>
              <a:t>unter Einbeziehung von </a:t>
            </a:r>
            <a:r>
              <a:rPr lang="de-AT" sz="2400" b="1" dirty="0">
                <a:solidFill>
                  <a:srgbClr val="FF9933"/>
                </a:solidFill>
              </a:rPr>
              <a:t>Mensch</a:t>
            </a:r>
            <a:r>
              <a:rPr lang="de-AT" sz="2400" dirty="0"/>
              <a:t> und </a:t>
            </a:r>
            <a:r>
              <a:rPr lang="de-AT" sz="2400" b="1" dirty="0">
                <a:solidFill>
                  <a:srgbClr val="8EB474"/>
                </a:solidFill>
              </a:rPr>
              <a:t>Umwelt</a:t>
            </a:r>
          </a:p>
        </p:txBody>
      </p:sp>
      <p:pic>
        <p:nvPicPr>
          <p:cNvPr id="13" name="Grafik 12" descr="Prost">
            <a:extLst>
              <a:ext uri="{FF2B5EF4-FFF2-40B4-BE49-F238E27FC236}">
                <a16:creationId xmlns:a16="http://schemas.microsoft.com/office/drawing/2014/main" id="{F1A55A24-FF6C-4528-9E7A-0B2D78A1A1E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5062" y="2846825"/>
            <a:ext cx="1260000" cy="1260000"/>
          </a:xfrm>
          <a:prstGeom prst="rect">
            <a:avLst/>
          </a:prstGeom>
        </p:spPr>
      </p:pic>
      <p:pic>
        <p:nvPicPr>
          <p:cNvPr id="15" name="Grafik 14" descr="Laubbaum">
            <a:extLst>
              <a:ext uri="{FF2B5EF4-FFF2-40B4-BE49-F238E27FC236}">
                <a16:creationId xmlns:a16="http://schemas.microsoft.com/office/drawing/2014/main" id="{768EB04E-5072-4D17-AB34-7A946D1B975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008" y="2846825"/>
            <a:ext cx="1259999" cy="1259999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C29A538-5DD2-4FCC-ABF1-723EFA0DF2A7}"/>
              </a:ext>
            </a:extLst>
          </p:cNvPr>
          <p:cNvGrpSpPr/>
          <p:nvPr/>
        </p:nvGrpSpPr>
        <p:grpSpPr>
          <a:xfrm>
            <a:off x="47504" y="6381460"/>
            <a:ext cx="498474" cy="434974"/>
            <a:chOff x="0" y="0"/>
            <a:chExt cx="499452" cy="436184"/>
          </a:xfrm>
        </p:grpSpPr>
        <p:pic>
          <p:nvPicPr>
            <p:cNvPr id="17" name="Grafik 16" descr="Bleistift">
              <a:extLst>
                <a:ext uri="{FF2B5EF4-FFF2-40B4-BE49-F238E27FC236}">
                  <a16:creationId xmlns:a16="http://schemas.microsoft.com/office/drawing/2014/main" id="{3CAE5F91-653E-4C43-B260-A1925AF8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6000" cy="396000"/>
            </a:xfrm>
            <a:prstGeom prst="rect">
              <a:avLst/>
            </a:prstGeom>
          </p:spPr>
        </p:pic>
        <p:sp>
          <p:nvSpPr>
            <p:cNvPr id="18" name="Textfeld 2">
              <a:extLst>
                <a:ext uri="{FF2B5EF4-FFF2-40B4-BE49-F238E27FC236}">
                  <a16:creationId xmlns:a16="http://schemas.microsoft.com/office/drawing/2014/main" id="{8071904B-B4F5-44E3-BF8C-4B4DA0839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17" y="114874"/>
              <a:ext cx="381635" cy="321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AT" sz="1400" b="1" dirty="0">
                  <a:solidFill>
                    <a:srgbClr val="B90000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de-AT" sz="1100" dirty="0">
                <a:solidFill>
                  <a:srgbClr val="B9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91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 der Green Economy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2"/>
          </p:nvPr>
        </p:nvSpPr>
        <p:spPr/>
        <p:txBody>
          <a:bodyPr>
            <a:noAutofit/>
          </a:bodyPr>
          <a:lstStyle/>
          <a:p>
            <a:r>
              <a:rPr lang="en-US" sz="800" dirty="0"/>
              <a:t>Quellen: Austrian Development Agency (2012), https://www.bundeskanzleramt.gv.at/themen/nachhaltige-entwicklung-agenda-2030.html 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5C22552-4AE2-4872-AAAA-3A2ED4C73B0E}"/>
              </a:ext>
            </a:extLst>
          </p:cNvPr>
          <p:cNvSpPr/>
          <p:nvPr/>
        </p:nvSpPr>
        <p:spPr>
          <a:xfrm>
            <a:off x="3828648" y="1519896"/>
            <a:ext cx="4534703" cy="633684"/>
          </a:xfrm>
          <a:prstGeom prst="roundRect">
            <a:avLst/>
          </a:prstGeom>
          <a:solidFill>
            <a:srgbClr val="8EB47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b="1" dirty="0">
                <a:solidFill>
                  <a:schemeClr val="bg1"/>
                </a:solidFill>
                <a:latin typeface="Corbel" panose="020B0503020204020204" pitchFamily="34" charset="0"/>
              </a:rPr>
              <a:t>Green Economy</a:t>
            </a:r>
          </a:p>
        </p:txBody>
      </p:sp>
      <p:cxnSp>
        <p:nvCxnSpPr>
          <p:cNvPr id="23" name="Straight Arrow Connector 11"/>
          <p:cNvCxnSpPr>
            <a:cxnSpLocks/>
          </p:cNvCxnSpPr>
          <p:nvPr/>
        </p:nvCxnSpPr>
        <p:spPr>
          <a:xfrm flipH="1">
            <a:off x="2955765" y="3690012"/>
            <a:ext cx="6372000" cy="0"/>
          </a:xfrm>
          <a:prstGeom prst="straightConnector1">
            <a:avLst/>
          </a:prstGeom>
          <a:ln w="38100">
            <a:solidFill>
              <a:srgbClr val="8EB47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1"/>
          <p:cNvCxnSpPr>
            <a:cxnSpLocks/>
          </p:cNvCxnSpPr>
          <p:nvPr/>
        </p:nvCxnSpPr>
        <p:spPr>
          <a:xfrm>
            <a:off x="2955765" y="3338267"/>
            <a:ext cx="6372000" cy="0"/>
          </a:xfrm>
          <a:prstGeom prst="straightConnector1">
            <a:avLst/>
          </a:prstGeom>
          <a:ln w="38100">
            <a:solidFill>
              <a:srgbClr val="8EB47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winkelter Verbinder 11"/>
          <p:cNvCxnSpPr>
            <a:cxnSpLocks/>
          </p:cNvCxnSpPr>
          <p:nvPr/>
        </p:nvCxnSpPr>
        <p:spPr>
          <a:xfrm rot="10800000" flipV="1">
            <a:off x="2064648" y="1795884"/>
            <a:ext cx="1764000" cy="504000"/>
          </a:xfrm>
          <a:prstGeom prst="bentConnector2">
            <a:avLst/>
          </a:prstGeom>
          <a:ln w="38100">
            <a:solidFill>
              <a:srgbClr val="8EB47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winkelter Verbinder 20"/>
          <p:cNvCxnSpPr>
            <a:cxnSpLocks/>
            <a:stCxn id="11" idx="3"/>
          </p:cNvCxnSpPr>
          <p:nvPr/>
        </p:nvCxnSpPr>
        <p:spPr>
          <a:xfrm>
            <a:off x="8363351" y="1836738"/>
            <a:ext cx="1692000" cy="504000"/>
          </a:xfrm>
          <a:prstGeom prst="bentConnector2">
            <a:avLst/>
          </a:prstGeom>
          <a:ln w="38100">
            <a:solidFill>
              <a:srgbClr val="8EB47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: abgerundete Ecken 21">
            <a:extLst>
              <a:ext uri="{FF2B5EF4-FFF2-40B4-BE49-F238E27FC236}">
                <a16:creationId xmlns:a16="http://schemas.microsoft.com/office/drawing/2014/main" id="{D59232D8-D979-4F79-BEFE-81350262C9EE}"/>
              </a:ext>
            </a:extLst>
          </p:cNvPr>
          <p:cNvSpPr/>
          <p:nvPr/>
        </p:nvSpPr>
        <p:spPr>
          <a:xfrm>
            <a:off x="3840298" y="3769520"/>
            <a:ext cx="4534704" cy="1399289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die einzelnen unternehmerischen Maßnahmen tragen maßgeblich zur gemeinschaftlichen Erreichung der (</a:t>
            </a:r>
            <a:r>
              <a:rPr lang="de-AT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inter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)nationalen Ziele bei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33B8040-2841-4AD2-A449-2E80E84C73BA}"/>
              </a:ext>
            </a:extLst>
          </p:cNvPr>
          <p:cNvSpPr/>
          <p:nvPr/>
        </p:nvSpPr>
        <p:spPr>
          <a:xfrm>
            <a:off x="417702" y="4280760"/>
            <a:ext cx="3182493" cy="1718012"/>
          </a:xfrm>
          <a:prstGeom prst="roundRect">
            <a:avLst/>
          </a:prstGeom>
          <a:solidFill>
            <a:srgbClr val="B00000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b="1" dirty="0">
                <a:solidFill>
                  <a:schemeClr val="bg1"/>
                </a:solidFill>
                <a:latin typeface="Corbel" panose="020B0503020204020204" pitchFamily="34" charset="0"/>
              </a:rPr>
              <a:t>(inter)nationale Ziele </a:t>
            </a:r>
            <a:r>
              <a:rPr lang="de-AT" sz="2000" dirty="0">
                <a:solidFill>
                  <a:schemeClr val="bg1"/>
                </a:solidFill>
                <a:latin typeface="Corbel" panose="020B0503020204020204" pitchFamily="34" charset="0"/>
              </a:rPr>
              <a:t>eines Landes bzw. einer Ländergemeinschaft (z.B. EU oder UNO) 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D29FCBF-9169-41A3-A5F3-E16FFF67F286}"/>
              </a:ext>
            </a:extLst>
          </p:cNvPr>
          <p:cNvSpPr/>
          <p:nvPr/>
        </p:nvSpPr>
        <p:spPr>
          <a:xfrm>
            <a:off x="8627732" y="4280760"/>
            <a:ext cx="3182493" cy="17180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b="1" dirty="0">
                <a:solidFill>
                  <a:schemeClr val="bg1"/>
                </a:solidFill>
                <a:latin typeface="Corbel" panose="020B0503020204020204" pitchFamily="34" charset="0"/>
              </a:rPr>
              <a:t>individuelle Ziele </a:t>
            </a:r>
            <a:br>
              <a:rPr lang="de-AT" sz="20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de-AT" sz="2000" dirty="0">
                <a:solidFill>
                  <a:schemeClr val="bg1"/>
                </a:solidFill>
                <a:latin typeface="Corbel" panose="020B0503020204020204" pitchFamily="34" charset="0"/>
              </a:rPr>
              <a:t>eines Unternehmens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C8A11F27-09F3-4E42-A187-1F75C4702D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11" y="2299884"/>
            <a:ext cx="2364673" cy="184481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4FF9641-4D42-4AE5-8491-E41DD1A3DD1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19" y="2264949"/>
            <a:ext cx="1607486" cy="2015811"/>
          </a:xfrm>
          <a:prstGeom prst="rect">
            <a:avLst/>
          </a:prstGeom>
        </p:spPr>
      </p:pic>
      <p:sp>
        <p:nvSpPr>
          <p:cNvPr id="17" name="Rechteck: abgerundete Ecken 21">
            <a:extLst>
              <a:ext uri="{FF2B5EF4-FFF2-40B4-BE49-F238E27FC236}">
                <a16:creationId xmlns:a16="http://schemas.microsoft.com/office/drawing/2014/main" id="{E2E73D02-EA95-4C3F-A1E1-C9F7BC912A76}"/>
              </a:ext>
            </a:extLst>
          </p:cNvPr>
          <p:cNvSpPr/>
          <p:nvPr/>
        </p:nvSpPr>
        <p:spPr>
          <a:xfrm>
            <a:off x="3828647" y="2687774"/>
            <a:ext cx="4534704" cy="54755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Vorgaben für Unternehmen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9A073F3-5BA6-4E85-BBEF-93FAD28A6D4A}"/>
              </a:ext>
            </a:extLst>
          </p:cNvPr>
          <p:cNvGrpSpPr/>
          <p:nvPr/>
        </p:nvGrpSpPr>
        <p:grpSpPr>
          <a:xfrm>
            <a:off x="47504" y="6381460"/>
            <a:ext cx="498474" cy="434974"/>
            <a:chOff x="0" y="0"/>
            <a:chExt cx="499452" cy="436184"/>
          </a:xfrm>
        </p:grpSpPr>
        <p:pic>
          <p:nvPicPr>
            <p:cNvPr id="18" name="Grafik 17" descr="Bleistift">
              <a:extLst>
                <a:ext uri="{FF2B5EF4-FFF2-40B4-BE49-F238E27FC236}">
                  <a16:creationId xmlns:a16="http://schemas.microsoft.com/office/drawing/2014/main" id="{E578F65F-57C6-4F06-86C9-676C4CA9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6000" cy="396000"/>
            </a:xfrm>
            <a:prstGeom prst="rect">
              <a:avLst/>
            </a:prstGeom>
          </p:spPr>
        </p:pic>
        <p:sp>
          <p:nvSpPr>
            <p:cNvPr id="19" name="Textfeld 2">
              <a:extLst>
                <a:ext uri="{FF2B5EF4-FFF2-40B4-BE49-F238E27FC236}">
                  <a16:creationId xmlns:a16="http://schemas.microsoft.com/office/drawing/2014/main" id="{6F4103D7-57C7-4C3B-AB10-3B4B98024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17" y="114874"/>
              <a:ext cx="381635" cy="321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AT" sz="1400" b="1" dirty="0">
                  <a:solidFill>
                    <a:srgbClr val="B90000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de-AT" sz="1100" dirty="0">
                <a:solidFill>
                  <a:srgbClr val="B9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1932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>
                <a:sym typeface="Wingdings" panose="05000000000000000000" pitchFamily="2" charset="2"/>
              </a:rPr>
              <a:t>(</a:t>
            </a:r>
            <a:r>
              <a:rPr lang="de-AT" dirty="0" err="1">
                <a:sym typeface="Wingdings" panose="05000000000000000000" pitchFamily="2" charset="2"/>
              </a:rPr>
              <a:t>Inter</a:t>
            </a:r>
            <a:r>
              <a:rPr lang="de-AT" dirty="0">
                <a:sym typeface="Wingdings" panose="05000000000000000000" pitchFamily="2" charset="2"/>
              </a:rPr>
              <a:t>)nationale Ziele</a:t>
            </a:r>
            <a:endParaRPr lang="de-AT" dirty="0"/>
          </a:p>
        </p:txBody>
      </p:sp>
      <p:sp>
        <p:nvSpPr>
          <p:cNvPr id="5" name="Inhaltsplatzhalter 3"/>
          <p:cNvSpPr>
            <a:spLocks noGrp="1"/>
          </p:cNvSpPr>
          <p:nvPr>
            <p:ph idx="12"/>
          </p:nvPr>
        </p:nvSpPr>
        <p:spPr>
          <a:xfrm>
            <a:off x="462707" y="6518085"/>
            <a:ext cx="10980000" cy="220980"/>
          </a:xfrm>
        </p:spPr>
        <p:txBody>
          <a:bodyPr>
            <a:noAutofit/>
          </a:bodyPr>
          <a:lstStyle/>
          <a:p>
            <a:r>
              <a:rPr lang="en-US" sz="650" dirty="0"/>
              <a:t>Quellen: https://www.bundeskanzleramt.gv.at/themen/nachhaltige-entwicklung-agenda-2030.html, https://unric.org/de/17ziele/, https://ec.europa.eu/info/strategy/priorities-2019-2024/european-green-deal_de, https://www.oesterreich.gv.at/themen/bauen_wohnen_und_umwelt/klimaschutz/1/Seite.1000310.html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04EA91-2607-473C-8EAA-8D232BDED3E8}"/>
              </a:ext>
            </a:extLst>
          </p:cNvPr>
          <p:cNvSpPr/>
          <p:nvPr/>
        </p:nvSpPr>
        <p:spPr>
          <a:xfrm>
            <a:off x="481267" y="2257463"/>
            <a:ext cx="3509159" cy="399703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52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de-AT" sz="500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  <a:p>
            <a:pPr marL="361950" indent="-2667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AT" sz="2000" dirty="0">
                <a:solidFill>
                  <a:schemeClr val="accent4">
                    <a:lumMod val="25000"/>
                  </a:schemeClr>
                </a:solidFill>
                <a:latin typeface="Corbel" panose="020B0503020204020204" pitchFamily="34" charset="0"/>
              </a:rPr>
              <a:t>von Österreich gemeinsam mit allen anderen Mitgliedsstaaten der </a:t>
            </a:r>
            <a:r>
              <a:rPr lang="de-AT" sz="2000" b="1" dirty="0">
                <a:solidFill>
                  <a:schemeClr val="accent4">
                    <a:lumMod val="25000"/>
                  </a:schemeClr>
                </a:solidFill>
                <a:latin typeface="Corbel" panose="020B0503020204020204" pitchFamily="34" charset="0"/>
              </a:rPr>
              <a:t>Vereinten Nationen </a:t>
            </a:r>
            <a:r>
              <a:rPr lang="de-AT" sz="2000" dirty="0">
                <a:solidFill>
                  <a:schemeClr val="accent4">
                    <a:lumMod val="25000"/>
                  </a:schemeClr>
                </a:solidFill>
                <a:latin typeface="Corbel" panose="020B0503020204020204" pitchFamily="34" charset="0"/>
              </a:rPr>
              <a:t>beschlossen</a:t>
            </a:r>
          </a:p>
          <a:p>
            <a:pPr marL="361950" indent="-2667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AT" sz="2000" b="1" dirty="0">
                <a:solidFill>
                  <a:schemeClr val="accent4">
                    <a:lumMod val="25000"/>
                  </a:schemeClr>
                </a:solidFill>
                <a:latin typeface="Corbel" panose="020B0503020204020204" pitchFamily="34" charset="0"/>
              </a:rPr>
              <a:t>17 nachhaltige Entwicklungsziele</a:t>
            </a:r>
            <a:r>
              <a:rPr lang="de-AT" sz="2000" dirty="0">
                <a:solidFill>
                  <a:schemeClr val="accent4">
                    <a:lumMod val="25000"/>
                  </a:schemeClr>
                </a:solidFill>
                <a:latin typeface="Corbel" panose="020B0503020204020204" pitchFamily="34" charset="0"/>
              </a:rPr>
              <a:t>, auf deren Hinarbeiten bis 2030 sich alle Staaten verpflichtet haben</a:t>
            </a:r>
          </a:p>
          <a:p>
            <a:pPr marL="361950" indent="-2667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AT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A70771A-6B27-455E-AB81-1667DD2E7937}"/>
              </a:ext>
            </a:extLst>
          </p:cNvPr>
          <p:cNvSpPr/>
          <p:nvPr/>
        </p:nvSpPr>
        <p:spPr>
          <a:xfrm>
            <a:off x="481267" y="1450850"/>
            <a:ext cx="3504795" cy="806614"/>
          </a:xfrm>
          <a:prstGeom prst="rect">
            <a:avLst/>
          </a:prstGeom>
          <a:solidFill>
            <a:srgbClr val="B90000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000" b="1" dirty="0">
                <a:solidFill>
                  <a:schemeClr val="bg1"/>
                </a:solidFill>
                <a:latin typeface="Corbel" panose="020B0503020204020204" pitchFamily="34" charset="0"/>
              </a:rPr>
              <a:t>Agenda 2030 für nachhaltige Entwicklung (2015)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104EA91-2607-473C-8EAA-8D232BDED3E8}"/>
              </a:ext>
            </a:extLst>
          </p:cNvPr>
          <p:cNvSpPr/>
          <p:nvPr/>
        </p:nvSpPr>
        <p:spPr>
          <a:xfrm>
            <a:off x="8202588" y="2257461"/>
            <a:ext cx="3520338" cy="399703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6700" indent="-1714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AT" sz="500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  <a:p>
            <a:pPr marL="38100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AT" sz="2000" b="1" dirty="0">
                <a:solidFill>
                  <a:schemeClr val="accent4">
                    <a:lumMod val="25000"/>
                  </a:schemeClr>
                </a:solidFill>
                <a:latin typeface="Corbel" panose="020B0503020204020204" pitchFamily="34" charset="0"/>
              </a:rPr>
              <a:t>Klimaneutralität</a:t>
            </a:r>
            <a:r>
              <a:rPr lang="de-AT" sz="2000" dirty="0">
                <a:solidFill>
                  <a:schemeClr val="accent4">
                    <a:lumMod val="25000"/>
                  </a:schemeClr>
                </a:solidFill>
                <a:latin typeface="Corbel" panose="020B0503020204020204" pitchFamily="34" charset="0"/>
              </a:rPr>
              <a:t> (keine negative Beeinflussung des Klimas durch Emissionen) der EU soll bis 2050 erreicht werden</a:t>
            </a:r>
          </a:p>
          <a:p>
            <a:pPr marL="38100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AT" sz="2000" dirty="0">
                <a:solidFill>
                  <a:schemeClr val="accent4">
                    <a:lumMod val="25000"/>
                  </a:schemeClr>
                </a:solidFill>
                <a:latin typeface="Corbel" panose="020B0503020204020204" pitchFamily="34" charset="0"/>
              </a:rPr>
              <a:t>konkreter </a:t>
            </a:r>
            <a:r>
              <a:rPr lang="de-AT" sz="2000" b="1" dirty="0">
                <a:solidFill>
                  <a:schemeClr val="accent4">
                    <a:lumMod val="25000"/>
                  </a:schemeClr>
                </a:solidFill>
                <a:latin typeface="Corbel" panose="020B0503020204020204" pitchFamily="34" charset="0"/>
              </a:rPr>
              <a:t>Aktionsplan</a:t>
            </a:r>
            <a:r>
              <a:rPr lang="de-AT" sz="2000" dirty="0">
                <a:solidFill>
                  <a:schemeClr val="accent4">
                    <a:lumMod val="25000"/>
                  </a:schemeClr>
                </a:solidFill>
                <a:latin typeface="Corbel" panose="020B0503020204020204" pitchFamily="34" charset="0"/>
              </a:rPr>
              <a:t> zur Förderung eines Übergangs in eine saubere und inklusive Wirtschaft</a:t>
            </a:r>
          </a:p>
          <a:p>
            <a:pPr marL="38100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AT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A70771A-6B27-455E-AB81-1667DD2E7937}"/>
              </a:ext>
            </a:extLst>
          </p:cNvPr>
          <p:cNvSpPr/>
          <p:nvPr/>
        </p:nvSpPr>
        <p:spPr>
          <a:xfrm>
            <a:off x="8202588" y="1450848"/>
            <a:ext cx="3520338" cy="806614"/>
          </a:xfrm>
          <a:prstGeom prst="rect">
            <a:avLst/>
          </a:prstGeom>
          <a:solidFill>
            <a:srgbClr val="B90000">
              <a:alpha val="7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000" b="1" dirty="0">
                <a:solidFill>
                  <a:schemeClr val="bg1"/>
                </a:solidFill>
                <a:latin typeface="Corbel" panose="020B0503020204020204" pitchFamily="34" charset="0"/>
              </a:rPr>
              <a:t>Der Europäische Grüne </a:t>
            </a:r>
          </a:p>
          <a:p>
            <a:r>
              <a:rPr lang="de-AT" sz="2000" b="1" dirty="0">
                <a:solidFill>
                  <a:schemeClr val="bg1"/>
                </a:solidFill>
                <a:latin typeface="Corbel" panose="020B0503020204020204" pitchFamily="34" charset="0"/>
              </a:rPr>
              <a:t>Deal (2020)</a:t>
            </a:r>
          </a:p>
        </p:txBody>
      </p:sp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7CB9A76-9C22-4475-92A7-004AAEBC83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" t="5502" r="2671" b="5019"/>
          <a:stretch/>
        </p:blipFill>
        <p:spPr>
          <a:xfrm>
            <a:off x="5053995" y="3202727"/>
            <a:ext cx="2068467" cy="107347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4859955" y="4420528"/>
            <a:ext cx="2456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000" dirty="0"/>
              <a:t>Österreichische Klima- und Energiestrategie</a:t>
            </a:r>
          </a:p>
          <a:p>
            <a:pPr algn="ctr"/>
            <a:r>
              <a:rPr lang="de-AT" sz="2000" b="1" dirty="0"/>
              <a:t>#mission2030</a:t>
            </a:r>
          </a:p>
        </p:txBody>
      </p:sp>
      <p:sp>
        <p:nvSpPr>
          <p:cNvPr id="18" name="Richtungspfeil 17"/>
          <p:cNvSpPr/>
          <p:nvPr/>
        </p:nvSpPr>
        <p:spPr>
          <a:xfrm>
            <a:off x="4088477" y="1450849"/>
            <a:ext cx="684000" cy="4772050"/>
          </a:xfrm>
          <a:prstGeom prst="homePlate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chtungspfeil 20"/>
          <p:cNvSpPr/>
          <p:nvPr/>
        </p:nvSpPr>
        <p:spPr>
          <a:xfrm flipH="1">
            <a:off x="7441903" y="1450849"/>
            <a:ext cx="684000" cy="4772049"/>
          </a:xfrm>
          <a:prstGeom prst="homePlate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2E7F5F-5602-4ECB-8624-0853277A66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008" y="1638383"/>
            <a:ext cx="1838363" cy="143421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C29A538-5DD2-4FCC-ABF1-723EFA0DF2A7}"/>
              </a:ext>
            </a:extLst>
          </p:cNvPr>
          <p:cNvGrpSpPr/>
          <p:nvPr/>
        </p:nvGrpSpPr>
        <p:grpSpPr>
          <a:xfrm>
            <a:off x="47504" y="6381460"/>
            <a:ext cx="498474" cy="434974"/>
            <a:chOff x="0" y="0"/>
            <a:chExt cx="499452" cy="436184"/>
          </a:xfrm>
        </p:grpSpPr>
        <p:pic>
          <p:nvPicPr>
            <p:cNvPr id="19" name="Grafik 18" descr="Bleistift">
              <a:extLst>
                <a:ext uri="{FF2B5EF4-FFF2-40B4-BE49-F238E27FC236}">
                  <a16:creationId xmlns:a16="http://schemas.microsoft.com/office/drawing/2014/main" id="{3CAE5F91-653E-4C43-B260-A1925AF8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6000" cy="396000"/>
            </a:xfrm>
            <a:prstGeom prst="rect">
              <a:avLst/>
            </a:prstGeom>
          </p:spPr>
        </p:pic>
        <p:sp>
          <p:nvSpPr>
            <p:cNvPr id="20" name="Textfeld 2">
              <a:extLst>
                <a:ext uri="{FF2B5EF4-FFF2-40B4-BE49-F238E27FC236}">
                  <a16:creationId xmlns:a16="http://schemas.microsoft.com/office/drawing/2014/main" id="{8071904B-B4F5-44E3-BF8C-4B4DA0839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17" y="114874"/>
              <a:ext cx="381635" cy="321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de-AT" sz="1400" b="1" dirty="0">
                  <a:solidFill>
                    <a:srgbClr val="B90000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de-AT" sz="1100" dirty="0">
                <a:solidFill>
                  <a:srgbClr val="B9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523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6BA8B42-6ED7-4A93-943B-B143FFE928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0" b="4711"/>
          <a:stretch/>
        </p:blipFill>
        <p:spPr>
          <a:xfrm flipH="1">
            <a:off x="665639" y="3689299"/>
            <a:ext cx="1539450" cy="25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Individuelle Ziele eines Unternehmens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2"/>
          </p:nvPr>
        </p:nvSpPr>
        <p:spPr/>
        <p:txBody>
          <a:bodyPr>
            <a:noAutofit/>
          </a:bodyPr>
          <a:lstStyle/>
          <a:p>
            <a:r>
              <a:rPr lang="en-US" sz="800" dirty="0"/>
              <a:t>Quellen: Austrian Development Agency (2012), https://www.bundeskanzleramt.gv.at/themen/nachhaltige-entwicklung-agenda-2030.html </a:t>
            </a:r>
          </a:p>
        </p:txBody>
      </p:sp>
      <p:sp>
        <p:nvSpPr>
          <p:cNvPr id="7" name="Sprechblase: rechteckig mit abgerundeten Ecken 17">
            <a:extLst>
              <a:ext uri="{FF2B5EF4-FFF2-40B4-BE49-F238E27FC236}">
                <a16:creationId xmlns:a16="http://schemas.microsoft.com/office/drawing/2014/main" id="{CC39F7EF-33A7-4E30-B269-4C158911C864}"/>
              </a:ext>
            </a:extLst>
          </p:cNvPr>
          <p:cNvSpPr/>
          <p:nvPr/>
        </p:nvSpPr>
        <p:spPr>
          <a:xfrm>
            <a:off x="395432" y="1531467"/>
            <a:ext cx="2349239" cy="1687677"/>
          </a:xfrm>
          <a:prstGeom prst="wedgeRoundRectCallout">
            <a:avLst>
              <a:gd name="adj1" fmla="val -12156"/>
              <a:gd name="adj2" fmla="val 77003"/>
              <a:gd name="adj3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Warum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 setzen Unternehmen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Green Economy-Maßnahmen 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um?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550674F-85D7-4782-88BA-94B4FA0E67C8}"/>
              </a:ext>
            </a:extLst>
          </p:cNvPr>
          <p:cNvSpPr/>
          <p:nvPr/>
        </p:nvSpPr>
        <p:spPr>
          <a:xfrm>
            <a:off x="3438145" y="2174064"/>
            <a:ext cx="8370276" cy="3793852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  <a:spcBef>
                <a:spcPts val="600"/>
              </a:spcBef>
            </a:pPr>
            <a:br>
              <a:rPr lang="de-AT" sz="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</a:br>
            <a:r>
              <a:rPr lang="de-AT" sz="2400" dirty="0">
                <a:solidFill>
                  <a:schemeClr val="accent2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</a:t>
            </a:r>
            <a:r>
              <a:rPr lang="de-AT" sz="2000" b="1" dirty="0">
                <a:solidFill>
                  <a:srgbClr val="8EB474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 </a:t>
            </a:r>
            <a:r>
              <a:rPr lang="de-AT" sz="2000" b="1" dirty="0">
                <a:solidFill>
                  <a:srgbClr val="B90000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 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Entwicklung / Erhaltung eines Wettbewerbsvorteils</a:t>
            </a:r>
            <a:endParaRPr lang="de-AT" sz="20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/>
                </a:solidFill>
                <a:latin typeface="Corbel" panose="020B0503020204020204" pitchFamily="34" charset="0"/>
              </a:rPr>
              <a:t>neue Geschäftsfelder</a:t>
            </a:r>
          </a:p>
          <a:p>
            <a:pPr marL="742950" lvl="1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/>
                </a:solidFill>
                <a:latin typeface="Corbel" panose="020B0503020204020204" pitchFamily="34" charset="0"/>
              </a:rPr>
              <a:t>Innovationen und neue Technologien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de-AT" sz="2400" dirty="0">
                <a:solidFill>
                  <a:schemeClr val="accent2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</a:t>
            </a:r>
            <a:r>
              <a:rPr lang="de-AT" b="1" dirty="0">
                <a:solidFill>
                  <a:srgbClr val="8EB474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 </a:t>
            </a:r>
            <a:r>
              <a:rPr lang="de-AT" b="1" dirty="0">
                <a:solidFill>
                  <a:srgbClr val="B90000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 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Effizienzsteigerungen</a:t>
            </a:r>
          </a:p>
          <a:p>
            <a:pPr marL="742950" lvl="1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/>
                </a:solidFill>
                <a:latin typeface="Corbel" panose="020B0503020204020204" pitchFamily="34" charset="0"/>
              </a:rPr>
              <a:t>nachhaltigerer und schonenderer Ressourcenverbrauch</a:t>
            </a:r>
          </a:p>
          <a:p>
            <a:pPr marL="742950" lvl="1" indent="-28575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de-AT" dirty="0">
                <a:solidFill>
                  <a:schemeClr val="tx1"/>
                </a:solidFill>
                <a:latin typeface="Corbel" panose="020B0503020204020204" pitchFamily="34" charset="0"/>
              </a:rPr>
              <a:t>Verringerung der Emissionen und Abfälle in der Produktion</a:t>
            </a:r>
          </a:p>
          <a:p>
            <a:pPr>
              <a:lnSpc>
                <a:spcPct val="120000"/>
              </a:lnSpc>
              <a:spcBef>
                <a:spcPts val="2400"/>
              </a:spcBef>
              <a:spcAft>
                <a:spcPts val="200"/>
              </a:spcAft>
            </a:pPr>
            <a:r>
              <a:rPr lang="de-AT" sz="2400" dirty="0">
                <a:solidFill>
                  <a:schemeClr val="accent2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</a:t>
            </a:r>
            <a:r>
              <a:rPr lang="de-AT" sz="2000" b="1" dirty="0">
                <a:solidFill>
                  <a:srgbClr val="B90000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  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Beitrag zu einer inklusiven und nachhaltigen Entwicklung</a:t>
            </a:r>
            <a:endParaRPr lang="de-AT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endParaRPr lang="de-AT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lnSpc>
                <a:spcPct val="120000"/>
              </a:lnSpc>
              <a:spcBef>
                <a:spcPts val="2400"/>
              </a:spcBef>
              <a:spcAft>
                <a:spcPts val="200"/>
              </a:spcAft>
            </a:pPr>
            <a:endParaRPr lang="de-AT" sz="2000" b="1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5A38158-300E-4897-807C-84FE105FC42D}"/>
              </a:ext>
            </a:extLst>
          </p:cNvPr>
          <p:cNvSpPr/>
          <p:nvPr/>
        </p:nvSpPr>
        <p:spPr>
          <a:xfrm>
            <a:off x="3438145" y="1532751"/>
            <a:ext cx="8370276" cy="6413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200" b="1" dirty="0">
                <a:solidFill>
                  <a:schemeClr val="bg1"/>
                </a:solidFill>
                <a:latin typeface="Corbel" panose="020B0503020204020204" pitchFamily="34" charset="0"/>
              </a:rPr>
              <a:t>Green Economy im Unternehmen: Fit in die Zukunft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A8D30F1-74F3-429A-A4B8-451E083E25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046" y="2196134"/>
            <a:ext cx="2093375" cy="262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3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51" imgH="450" progId="TCLayout.ActiveDocument.1">
                  <p:embed/>
                </p:oleObj>
              </mc:Choice>
              <mc:Fallback>
                <p:oleObj name="think-cell Folie" r:id="rId4" imgW="451" imgH="45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AT" sz="3200" b="1" dirty="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Green Economy in österreichischen Unternehmen </a:t>
            </a:r>
            <a:endParaRPr lang="en-US" dirty="0"/>
          </a:p>
        </p:txBody>
      </p:sp>
      <p:pic>
        <p:nvPicPr>
          <p:cNvPr id="7" name="Grafik 12">
            <a:extLst>
              <a:ext uri="{FF2B5EF4-FFF2-40B4-BE49-F238E27FC236}">
                <a16:creationId xmlns:a16="http://schemas.microsoft.com/office/drawing/2014/main" id="{C16925DB-6935-4D4E-B40C-E4C1F261D6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9237" y="4023344"/>
            <a:ext cx="1628320" cy="2772000"/>
          </a:xfrm>
          <a:prstGeom prst="rect">
            <a:avLst/>
          </a:prstGeom>
        </p:spPr>
      </p:pic>
      <p:pic>
        <p:nvPicPr>
          <p:cNvPr id="8" name="Grafik 17">
            <a:extLst>
              <a:ext uri="{FF2B5EF4-FFF2-40B4-BE49-F238E27FC236}">
                <a16:creationId xmlns:a16="http://schemas.microsoft.com/office/drawing/2014/main" id="{156E2E10-E5DA-4E7B-8D60-E5DFC8EE1D5A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E7E7E8"/>
              </a:clrFrom>
              <a:clrTo>
                <a:srgbClr val="E7E7E8">
                  <a:alpha val="0"/>
                </a:srgbClr>
              </a:clrTo>
            </a:clrChange>
          </a:blip>
          <a:srcRect r="4792"/>
          <a:stretch/>
        </p:blipFill>
        <p:spPr bwMode="auto">
          <a:xfrm>
            <a:off x="6135390" y="4098080"/>
            <a:ext cx="1502548" cy="2570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Denkblase: wolkenförmig 24">
            <a:extLst>
              <a:ext uri="{FF2B5EF4-FFF2-40B4-BE49-F238E27FC236}">
                <a16:creationId xmlns:a16="http://schemas.microsoft.com/office/drawing/2014/main" id="{557DE6DA-284D-49F0-BB0E-C1B58DFE1514}"/>
              </a:ext>
            </a:extLst>
          </p:cNvPr>
          <p:cNvSpPr/>
          <p:nvPr/>
        </p:nvSpPr>
        <p:spPr>
          <a:xfrm>
            <a:off x="334964" y="1392964"/>
            <a:ext cx="5116833" cy="2570766"/>
          </a:xfrm>
          <a:prstGeom prst="cloudCallout">
            <a:avLst>
              <a:gd name="adj1" fmla="val 25466"/>
              <a:gd name="adj2" fmla="val 730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2000" dirty="0">
                <a:solidFill>
                  <a:schemeClr val="tx1"/>
                </a:solidFill>
                <a:latin typeface="Corbel" panose="020B0503020204020204" pitchFamily="34" charset="0"/>
              </a:rPr>
              <a:t>Wie wirken sich nationale und internationale Green Economy-Vorgaben auf </a:t>
            </a:r>
            <a:r>
              <a:rPr lang="de-DE" sz="2000" b="1" dirty="0">
                <a:solidFill>
                  <a:schemeClr val="tx1"/>
                </a:solidFill>
                <a:latin typeface="Corbel" panose="020B0503020204020204" pitchFamily="34" charset="0"/>
              </a:rPr>
              <a:t>österreichische Unternehmen </a:t>
            </a:r>
            <a:r>
              <a:rPr lang="de-DE" sz="2000" dirty="0">
                <a:solidFill>
                  <a:schemeClr val="tx1"/>
                </a:solidFill>
                <a:latin typeface="Corbel" panose="020B0503020204020204" pitchFamily="34" charset="0"/>
              </a:rPr>
              <a:t>aus?</a:t>
            </a:r>
            <a:endParaRPr lang="de-AT" sz="20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Denkblase: wolkenförmig 24">
            <a:extLst>
              <a:ext uri="{FF2B5EF4-FFF2-40B4-BE49-F238E27FC236}">
                <a16:creationId xmlns:a16="http://schemas.microsoft.com/office/drawing/2014/main" id="{557DE6DA-284D-49F0-BB0E-C1B58DFE1514}"/>
              </a:ext>
            </a:extLst>
          </p:cNvPr>
          <p:cNvSpPr/>
          <p:nvPr/>
        </p:nvSpPr>
        <p:spPr>
          <a:xfrm>
            <a:off x="7001022" y="1287341"/>
            <a:ext cx="4008354" cy="2484092"/>
          </a:xfrm>
          <a:prstGeom prst="cloudCallout">
            <a:avLst>
              <a:gd name="adj1" fmla="val -36005"/>
              <a:gd name="adj2" fmla="val 6870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In welchen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Bereichen der Green Economy 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sind Unternehmen in Österreich tätig?</a:t>
            </a:r>
          </a:p>
        </p:txBody>
      </p:sp>
    </p:spTree>
    <p:extLst>
      <p:ext uri="{BB962C8B-B14F-4D97-AF65-F5344CB8AC3E}">
        <p14:creationId xmlns:p14="http://schemas.microsoft.com/office/powerpoint/2010/main" val="3552885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P:\GEMEINSAME DOKUMENTE\Illustrationen_Felix\Skript_41-42\Julia_v1.png">
            <a:extLst>
              <a:ext uri="{FF2B5EF4-FFF2-40B4-BE49-F238E27FC236}">
                <a16:creationId xmlns:a16="http://schemas.microsoft.com/office/drawing/2014/main" id="{03AF3ACC-E58C-43B3-82F4-6157579C76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918" r="13953" b="3488"/>
          <a:stretch/>
        </p:blipFill>
        <p:spPr bwMode="auto">
          <a:xfrm flipH="1">
            <a:off x="9707643" y="3642195"/>
            <a:ext cx="1278342" cy="25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Beschäftigte in der Green Economy in Österreich</a:t>
            </a:r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2822017067"/>
              </p:ext>
            </p:extLst>
          </p:nvPr>
        </p:nvGraphicFramePr>
        <p:xfrm>
          <a:off x="334962" y="1367336"/>
          <a:ext cx="8248345" cy="3817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Inhaltsplatzhalter 3"/>
          <p:cNvSpPr>
            <a:spLocks noGrp="1"/>
          </p:cNvSpPr>
          <p:nvPr>
            <p:ph idx="12"/>
          </p:nvPr>
        </p:nvSpPr>
        <p:spPr>
          <a:xfrm>
            <a:off x="462707" y="6518085"/>
            <a:ext cx="10980000" cy="220980"/>
          </a:xfrm>
        </p:spPr>
        <p:txBody>
          <a:bodyPr>
            <a:noAutofit/>
          </a:bodyPr>
          <a:lstStyle/>
          <a:p>
            <a:r>
              <a:rPr lang="en-US" sz="800" dirty="0"/>
              <a:t>Quelle: STATISTIK AUSTRIA, http://www.statistik.at/web_de/statistiken/energie_umwelt_innovation_mobilitaet/energie_und_umwelt/umwelt/umweltorientierte_produktion_und_dienstleistung/index.html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2D3A03E-AA07-4572-AC1E-341EA13EB272}"/>
              </a:ext>
            </a:extLst>
          </p:cNvPr>
          <p:cNvSpPr/>
          <p:nvPr/>
        </p:nvSpPr>
        <p:spPr>
          <a:xfrm>
            <a:off x="343671" y="5415737"/>
            <a:ext cx="8248345" cy="795226"/>
          </a:xfrm>
          <a:prstGeom prst="rect">
            <a:avLst/>
          </a:prstGeom>
          <a:solidFill>
            <a:srgbClr val="B6CF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22300">
              <a:lnSpc>
                <a:spcPct val="120000"/>
              </a:lnSpc>
            </a:pPr>
            <a:r>
              <a:rPr lang="de-AT" dirty="0">
                <a:solidFill>
                  <a:schemeClr val="tx1"/>
                </a:solidFill>
                <a:latin typeface="Corbel" panose="020B0503020204020204" pitchFamily="34" charset="0"/>
              </a:rPr>
              <a:t>Als </a:t>
            </a:r>
            <a:r>
              <a:rPr lang="de-AT" b="1" dirty="0">
                <a:solidFill>
                  <a:schemeClr val="tx1"/>
                </a:solidFill>
                <a:latin typeface="Corbel" panose="020B0503020204020204" pitchFamily="34" charset="0"/>
              </a:rPr>
              <a:t>Green Jobs </a:t>
            </a:r>
            <a:r>
              <a:rPr lang="de-AT" dirty="0">
                <a:solidFill>
                  <a:schemeClr val="tx1"/>
                </a:solidFill>
                <a:latin typeface="Corbel" panose="020B0503020204020204" pitchFamily="34" charset="0"/>
              </a:rPr>
              <a:t>werden Arbeitsplätze in allen nachhaltigen Bereichen </a:t>
            </a:r>
            <a:br>
              <a:rPr lang="de-AT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de-AT" dirty="0">
                <a:solidFill>
                  <a:schemeClr val="tx1"/>
                </a:solidFill>
                <a:latin typeface="Corbel" panose="020B0503020204020204" pitchFamily="34" charset="0"/>
              </a:rPr>
              <a:t>(z.B. dem Umweltsektor) der Wirtschaft bezeichnet</a:t>
            </a:r>
          </a:p>
          <a:p>
            <a:pPr marL="87313">
              <a:lnSpc>
                <a:spcPct val="120000"/>
              </a:lnSpc>
            </a:pPr>
            <a:endParaRPr lang="de-AT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8" name="Grafik 7" descr="Glühlampe">
            <a:extLst>
              <a:ext uri="{FF2B5EF4-FFF2-40B4-BE49-F238E27FC236}">
                <a16:creationId xmlns:a16="http://schemas.microsoft.com/office/drawing/2014/main" id="{62C9F492-EE46-4869-907E-605490A26AC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538" y="5490321"/>
            <a:ext cx="576217" cy="576217"/>
          </a:xfrm>
          <a:prstGeom prst="rect">
            <a:avLst/>
          </a:prstGeom>
        </p:spPr>
      </p:pic>
      <p:sp>
        <p:nvSpPr>
          <p:cNvPr id="11" name="Sprechblase: rechteckig mit abgerundeten Ecken 17">
            <a:extLst>
              <a:ext uri="{FF2B5EF4-FFF2-40B4-BE49-F238E27FC236}">
                <a16:creationId xmlns:a16="http://schemas.microsoft.com/office/drawing/2014/main" id="{CC39F7EF-33A7-4E30-B269-4C158911C864}"/>
              </a:ext>
            </a:extLst>
          </p:cNvPr>
          <p:cNvSpPr/>
          <p:nvPr/>
        </p:nvSpPr>
        <p:spPr>
          <a:xfrm>
            <a:off x="8854831" y="1389035"/>
            <a:ext cx="2983966" cy="1475052"/>
          </a:xfrm>
          <a:prstGeom prst="wedgeRoundRectCallout">
            <a:avLst>
              <a:gd name="adj1" fmla="val 5796"/>
              <a:gd name="adj2" fmla="val 94410"/>
              <a:gd name="adj3" fmla="val 16667"/>
            </a:avLst>
          </a:prstGeom>
          <a:solidFill>
            <a:schemeClr val="accent5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Fast jeder </a:t>
            </a:r>
            <a:r>
              <a:rPr lang="de-AT" sz="2000" b="1" dirty="0">
                <a:solidFill>
                  <a:schemeClr val="tx1"/>
                </a:solidFill>
                <a:latin typeface="Corbel" panose="020B0503020204020204" pitchFamily="34" charset="0"/>
              </a:rPr>
              <a:t>20. Job 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in Österreich war 2018 bereits ein „</a:t>
            </a:r>
            <a:r>
              <a:rPr lang="de-AT" sz="2000" b="1" dirty="0">
                <a:solidFill>
                  <a:srgbClr val="8EB474"/>
                </a:solidFill>
                <a:latin typeface="Corbel" panose="020B0503020204020204" pitchFamily="34" charset="0"/>
              </a:rPr>
              <a:t>Green Job</a:t>
            </a:r>
            <a:r>
              <a:rPr lang="de-AT" sz="2000" dirty="0">
                <a:solidFill>
                  <a:schemeClr val="tx1"/>
                </a:solidFill>
                <a:latin typeface="Corbel" panose="020B0503020204020204" pitchFamily="34" charset="0"/>
              </a:rPr>
              <a:t>“!</a:t>
            </a:r>
          </a:p>
        </p:txBody>
      </p:sp>
    </p:spTree>
    <p:extLst>
      <p:ext uri="{BB962C8B-B14F-4D97-AF65-F5344CB8AC3E}">
        <p14:creationId xmlns:p14="http://schemas.microsoft.com/office/powerpoint/2010/main" val="2774853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OdtqFkJWrC6PTrMszUwrA"/>
</p:tagLst>
</file>

<file path=ppt/theme/theme1.xml><?xml version="1.0" encoding="utf-8"?>
<a:theme xmlns:a="http://schemas.openxmlformats.org/drawingml/2006/main" name="Office">
  <a:themeElements>
    <a:clrScheme name="AWS">
      <a:dk1>
        <a:srgbClr val="363636"/>
      </a:dk1>
      <a:lt1>
        <a:srgbClr val="FFFFFF"/>
      </a:lt1>
      <a:dk2>
        <a:srgbClr val="828282"/>
      </a:dk2>
      <a:lt2>
        <a:srgbClr val="FFFFFF"/>
      </a:lt2>
      <a:accent1>
        <a:srgbClr val="2F4F79"/>
      </a:accent1>
      <a:accent2>
        <a:srgbClr val="647D9C"/>
      </a:accent2>
      <a:accent3>
        <a:srgbClr val="8C9FB6"/>
      </a:accent3>
      <a:accent4>
        <a:srgbClr val="D9D9D9"/>
      </a:accent4>
      <a:accent5>
        <a:srgbClr val="EDEDED"/>
      </a:accent5>
      <a:accent6>
        <a:srgbClr val="B90000"/>
      </a:accent6>
      <a:hlink>
        <a:srgbClr val="363636"/>
      </a:hlink>
      <a:folHlink>
        <a:srgbClr val="363636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WS_Folien.pptx" id="{DA79E6DF-038A-4DE0-BCA4-639FEBF85769}" vid="{29AF4CF2-3526-4E02-97E0-3B45EC6B1CC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99ABD34858CC648A9ED7AA1448A3076" ma:contentTypeVersion="8" ma:contentTypeDescription="Ein neues Dokument erstellen." ma:contentTypeScope="" ma:versionID="fff72e3efb9bd68c476f5d480ca0928b">
  <xsd:schema xmlns:xsd="http://www.w3.org/2001/XMLSchema" xmlns:xs="http://www.w3.org/2001/XMLSchema" xmlns:p="http://schemas.microsoft.com/office/2006/metadata/properties" xmlns:ns3="925d8cb1-1c3d-4438-8be1-05b5df510d53" targetNamespace="http://schemas.microsoft.com/office/2006/metadata/properties" ma:root="true" ma:fieldsID="0c7fe5aa992d97c73151937293d461bd" ns3:_="">
    <xsd:import namespace="925d8cb1-1c3d-4438-8be1-05b5df510d5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5d8cb1-1c3d-4438-8be1-05b5df510d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E994DA-5223-4D94-96D9-6E372D148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B8FC03-F15A-4243-A13D-885D81CC21A2}">
  <ds:schemaRefs>
    <ds:schemaRef ds:uri="925d8cb1-1c3d-4438-8be1-05b5df510d5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3F3C7C-E931-487A-AB7D-A5BD73A12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5d8cb1-1c3d-4438-8be1-05b5df510d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AWS_Folien</Template>
  <TotalTime>0</TotalTime>
  <Words>1162</Words>
  <Application>Microsoft Office PowerPoint</Application>
  <PresentationFormat>Breitbild</PresentationFormat>
  <Paragraphs>129</Paragraphs>
  <Slides>15</Slides>
  <Notes>10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Office</vt:lpstr>
      <vt:lpstr>think-cell Folie</vt:lpstr>
      <vt:lpstr>Green Economy</vt:lpstr>
      <vt:lpstr>Was ist Green Economy?</vt:lpstr>
      <vt:lpstr>Green Economy als ganzheitlicher Entwicklungsansatz</vt:lpstr>
      <vt:lpstr>Beispiele für Green Economy-Maßnahmen</vt:lpstr>
      <vt:lpstr>Ziele der Green Economy</vt:lpstr>
      <vt:lpstr>(Inter)nationale Ziele</vt:lpstr>
      <vt:lpstr>Individuelle Ziele eines Unternehmens</vt:lpstr>
      <vt:lpstr>Green Economy in österreichischen Unternehmen </vt:lpstr>
      <vt:lpstr>Beschäftigte in der Green Economy in Österreich</vt:lpstr>
      <vt:lpstr>Umsatz der Umweltwirtschaft in Österreich</vt:lpstr>
      <vt:lpstr>Bereiche der Green Economy in Österreich</vt:lpstr>
      <vt:lpstr>Nachhaltiges Investieren in die Green Economy</vt:lpstr>
      <vt:lpstr>Green Economy: Beispiele österreichische Unternehmen (1/2)</vt:lpstr>
      <vt:lpstr>Green Economy: Beispiele österreichische Unternehmen (2/2)</vt:lpstr>
      <vt:lpstr>PowerPoint-Präsentation</vt:lpstr>
    </vt:vector>
  </TitlesOfParts>
  <Company>WU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Economy</dc:title>
  <dc:creator>Marius Brand</dc:creator>
  <cp:lastModifiedBy>Raso Andrea</cp:lastModifiedBy>
  <cp:revision>93</cp:revision>
  <cp:lastPrinted>2019-09-02T13:02:26Z</cp:lastPrinted>
  <dcterms:created xsi:type="dcterms:W3CDTF">2021-04-06T15:29:35Z</dcterms:created>
  <dcterms:modified xsi:type="dcterms:W3CDTF">2021-05-12T14:39:43Z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0x010100A99ABD34858CC648A9ED7AA1448A3076</vt:lpwstr>
  </property>
</Properties>
</file>